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348" r:id="rId3"/>
    <p:sldId id="351" r:id="rId5"/>
    <p:sldId id="386" r:id="rId6"/>
    <p:sldId id="433" r:id="rId7"/>
    <p:sldId id="406" r:id="rId8"/>
    <p:sldId id="427" r:id="rId9"/>
    <p:sldId id="434" r:id="rId10"/>
    <p:sldId id="360" r:id="rId11"/>
    <p:sldId id="436" r:id="rId12"/>
    <p:sldId id="459" r:id="rId13"/>
    <p:sldId id="373" r:id="rId14"/>
  </p:sldIdLst>
  <p:sldSz cx="12192000" cy="6858000"/>
  <p:notesSz cx="6858000" cy="9144000"/>
  <p:embeddedFontLst>
    <p:embeddedFont>
      <p:font typeface="Gilroy" panose="00000400000000000000" charset="0"/>
      <p:regular r:id="rId19"/>
    </p:embeddedFont>
    <p:embeddedFont>
      <p:font typeface="Sitka Small" charset="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Calibri" panose="020F0502020204030204"/>
      <p:regular r:id="rId25"/>
      <p:bold r:id="rId26"/>
      <p:italic r:id="rId27"/>
      <p:boldItalic r:id="rId28"/>
    </p:embeddedFont>
    <p:embeddedFont>
      <p:font typeface="Hubot-Sans Black Wide" charset="0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E38"/>
    <a:srgbClr val="FFF65F"/>
    <a:srgbClr val="79BCC1"/>
    <a:srgbClr val="E6E6E6"/>
    <a:srgbClr val="C3E1E3"/>
    <a:srgbClr val="C2DFE2"/>
    <a:srgbClr val="C6FFAF"/>
    <a:srgbClr val="B5CED1"/>
    <a:srgbClr val="C2DFE3"/>
    <a:srgbClr val="BF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84" autoAdjust="0"/>
    <p:restoredTop sz="94660"/>
  </p:normalViewPr>
  <p:slideViewPr>
    <p:cSldViewPr snapToGrid="0">
      <p:cViewPr>
        <p:scale>
          <a:sx n="50" d="100"/>
          <a:sy n="50" d="100"/>
        </p:scale>
        <p:origin x="1458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3.xml"/><Relationship Id="rId3" Type="http://schemas.openxmlformats.org/officeDocument/2006/relationships/slide" Target="slides/slide1.xml"/><Relationship Id="rId29" Type="http://schemas.openxmlformats.org/officeDocument/2006/relationships/font" Target="fonts/font11.fntdata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l-GR" alt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pPr indent="0" algn="l">
              <a:buFont typeface="Wingdings" panose="05000000000000000000" charset="0"/>
              <a:buNone/>
            </a:pPr>
            <a:endParaRPr lang="el-GR" altLang="en-GB" b="1" dirty="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l-G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l-G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l-GR" alt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l-GR" alt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l-GR" alt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l-GR" alt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pPr indent="0" algn="l">
              <a:buNone/>
            </a:pPr>
            <a:endParaRPr lang="el-GR" alt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l-GR" alt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2.xml"/><Relationship Id="rId11" Type="http://schemas.openxmlformats.org/officeDocument/2006/relationships/themeOverride" Target="../theme/themeOverride10.xml"/><Relationship Id="rId10" Type="http://schemas.openxmlformats.org/officeDocument/2006/relationships/tags" Target="../tags/tag1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4.xml"/><Relationship Id="rId6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3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8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" y="635"/>
            <a:ext cx="10579735" cy="705167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0036099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31904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-18570" y="6047849"/>
            <a:ext cx="12318365" cy="18415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6"/>
          <p:cNvSpPr txBox="1"/>
          <p:nvPr>
            <p:custDataLst>
              <p:tags r:id="rId2"/>
            </p:custDataLst>
          </p:nvPr>
        </p:nvSpPr>
        <p:spPr>
          <a:xfrm>
            <a:off x="1215390" y="1934845"/>
            <a:ext cx="5509260" cy="27844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l-GR" altLang="en-US" sz="3500" b="1" dirty="0">
                <a:solidFill>
                  <a:srgbClr val="2C2E38"/>
                </a:solidFill>
                <a:latin typeface="Sitka Small" charset="0"/>
                <a:ea typeface="+mj-ea"/>
                <a:cs typeface="Sitka Small" charset="0"/>
              </a:rPr>
              <a:t>ΕΚΠΑΙΔΕΥΣΗ</a:t>
            </a:r>
            <a:br>
              <a:rPr lang="el-GR" altLang="en-US" sz="3500" b="1" dirty="0">
                <a:solidFill>
                  <a:srgbClr val="2C2E38"/>
                </a:solidFill>
                <a:latin typeface="Sitka Small" charset="0"/>
                <a:ea typeface="+mj-ea"/>
                <a:cs typeface="Sitka Small" charset="0"/>
              </a:rPr>
            </a:br>
            <a:r>
              <a:rPr lang="el-GR" altLang="en-US" sz="3500" b="1" dirty="0">
                <a:solidFill>
                  <a:srgbClr val="2C2E38"/>
                </a:solidFill>
                <a:latin typeface="Sitka Small" charset="0"/>
                <a:ea typeface="+mj-ea"/>
                <a:cs typeface="Sitka Small" charset="0"/>
              </a:rPr>
              <a:t>ΤΕΧΝΗΤΩΝ ΝΕΥΡΩΝΙΚΩΝ ΔΙΚΤΥΩΝ  ΜΕ ΣΤΟΧΑΣΤΙΚΕΣ ΤΕΧΝΙΚΕΣ</a:t>
            </a:r>
            <a:endParaRPr kumimoji="0" lang="el-GR" altLang="en-US" sz="3500" b="1" i="0" u="none" strike="noStrike" kern="1200" cap="none" spc="0" normalizeH="0" baseline="0" noProof="0" dirty="0">
              <a:ln>
                <a:noFill/>
              </a:ln>
              <a:solidFill>
                <a:srgbClr val="2C2E38"/>
              </a:solidFill>
              <a:effectLst/>
              <a:uLnTx/>
              <a:uFillTx/>
              <a:latin typeface="Sitka Small" charset="0"/>
              <a:ea typeface="+mj-ea"/>
              <a:cs typeface="Sitka Small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0" y="854927"/>
            <a:ext cx="10047249" cy="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7560526" y="2040674"/>
            <a:ext cx="3245005" cy="3245005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500731" y="4282069"/>
            <a:ext cx="888381" cy="888381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>
            <a:off x="0" y="110"/>
            <a:ext cx="635620" cy="858535"/>
          </a:xfrm>
          <a:custGeom>
            <a:avLst/>
            <a:gdLst>
              <a:gd name="connsiteX0" fmla="*/ 635620 w 635620"/>
              <a:gd name="connsiteY0" fmla="*/ 0 h 858535"/>
              <a:gd name="connsiteX1" fmla="*/ 635620 w 635620"/>
              <a:gd name="connsiteY1" fmla="*/ 858535 h 858535"/>
              <a:gd name="connsiteX2" fmla="*/ 0 w 635620"/>
              <a:gd name="connsiteY2" fmla="*/ 858535 h 858535"/>
              <a:gd name="connsiteX3" fmla="*/ 0 w 635620"/>
              <a:gd name="connsiteY3" fmla="*/ 841887 h 858535"/>
              <a:gd name="connsiteX4" fmla="*/ 81662 w 635620"/>
              <a:gd name="connsiteY4" fmla="*/ 802549 h 858535"/>
              <a:gd name="connsiteX5" fmla="*/ 624832 w 635620"/>
              <a:gd name="connsiteY5" fmla="*/ 70685 h 85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620" h="858535">
                <a:moveTo>
                  <a:pt x="635620" y="0"/>
                </a:moveTo>
                <a:lnTo>
                  <a:pt x="635620" y="858535"/>
                </a:lnTo>
                <a:lnTo>
                  <a:pt x="0" y="858535"/>
                </a:lnTo>
                <a:lnTo>
                  <a:pt x="0" y="841887"/>
                </a:lnTo>
                <a:lnTo>
                  <a:pt x="81662" y="802549"/>
                </a:lnTo>
                <a:cubicBezTo>
                  <a:pt x="357065" y="652941"/>
                  <a:pt x="560104" y="387004"/>
                  <a:pt x="624832" y="70685"/>
                </a:cubicBezTo>
                <a:close/>
              </a:path>
            </a:pathLst>
          </a:custGeom>
          <a:solidFill>
            <a:srgbClr val="2C2E3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>
            <a:off x="9824224" y="3646449"/>
            <a:ext cx="0" cy="1505414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1270164" y="4204009"/>
            <a:ext cx="371709" cy="371709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rcRect r="3012" b="65405"/>
          <a:stretch>
            <a:fillRect/>
          </a:stretch>
        </p:blipFill>
        <p:spPr>
          <a:xfrm>
            <a:off x="9974666" y="6064973"/>
            <a:ext cx="2217334" cy="793027"/>
          </a:xfrm>
          <a:custGeom>
            <a:avLst/>
            <a:gdLst>
              <a:gd name="connsiteX0" fmla="*/ 0 w 2217334"/>
              <a:gd name="connsiteY0" fmla="*/ 0 h 793027"/>
              <a:gd name="connsiteX1" fmla="*/ 2217334 w 2217334"/>
              <a:gd name="connsiteY1" fmla="*/ 0 h 793027"/>
              <a:gd name="connsiteX2" fmla="*/ 2217334 w 2217334"/>
              <a:gd name="connsiteY2" fmla="*/ 793027 h 793027"/>
              <a:gd name="connsiteX3" fmla="*/ 0 w 2217334"/>
              <a:gd name="connsiteY3" fmla="*/ 793027 h 79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7334" h="793027">
                <a:moveTo>
                  <a:pt x="0" y="0"/>
                </a:moveTo>
                <a:lnTo>
                  <a:pt x="2217334" y="0"/>
                </a:lnTo>
                <a:lnTo>
                  <a:pt x="2217334" y="793027"/>
                </a:lnTo>
                <a:lnTo>
                  <a:pt x="0" y="793027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rcRect t="48382" r="23221"/>
          <a:stretch>
            <a:fillRect/>
          </a:stretch>
        </p:blipFill>
        <p:spPr>
          <a:xfrm>
            <a:off x="6724650" y="635"/>
            <a:ext cx="5281930" cy="3674745"/>
          </a:xfrm>
          <a:custGeom>
            <a:avLst/>
            <a:gdLst>
              <a:gd name="connsiteX0" fmla="*/ 0 w 5467231"/>
              <a:gd name="connsiteY0" fmla="*/ 0 h 3675604"/>
              <a:gd name="connsiteX1" fmla="*/ 5467231 w 5467231"/>
              <a:gd name="connsiteY1" fmla="*/ 0 h 3675604"/>
              <a:gd name="connsiteX2" fmla="*/ 5467231 w 5467231"/>
              <a:gd name="connsiteY2" fmla="*/ 3675604 h 3675604"/>
              <a:gd name="connsiteX3" fmla="*/ 0 w 5467231"/>
              <a:gd name="connsiteY3" fmla="*/ 3675604 h 367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231" h="3675604">
                <a:moveTo>
                  <a:pt x="0" y="0"/>
                </a:moveTo>
                <a:lnTo>
                  <a:pt x="5467231" y="0"/>
                </a:lnTo>
                <a:lnTo>
                  <a:pt x="5467231" y="3675604"/>
                </a:lnTo>
                <a:lnTo>
                  <a:pt x="0" y="3675604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/>
        </p:nvSpPr>
        <p:spPr>
          <a:xfrm>
            <a:off x="10047129" y="402021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200" dirty="0">
                <a:solidFill>
                  <a:schemeClr val="bg1"/>
                </a:solidFill>
                <a:latin typeface="Sitka Small" charset="0"/>
                <a:ea typeface="+mj-ea"/>
                <a:cs typeface="Sitka Small" charset="0"/>
              </a:rPr>
              <a:t>ΕΠΙΒΛΕΠΩΝ ΚΑΘΗΓΗΤΗΣ</a:t>
            </a:r>
            <a:endParaRPr lang="el-GR" altLang="zh-CN" sz="1200" dirty="0">
              <a:solidFill>
                <a:schemeClr val="bg1"/>
              </a:solidFill>
              <a:latin typeface="Sitka Small" charset="0"/>
              <a:ea typeface="+mj-ea"/>
              <a:cs typeface="Sitka Small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10501154" y="831862"/>
            <a:ext cx="1505190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l-GR" altLang="en-US" sz="1100" dirty="0">
                <a:solidFill>
                  <a:schemeClr val="bg1"/>
                </a:solidFill>
                <a:latin typeface="Sitka Small" charset="0"/>
                <a:ea typeface="+mj-ea"/>
                <a:cs typeface="Sitka Small" charset="0"/>
              </a:rPr>
              <a:t>ΙΩΑΝΝΗΣ Γ. ΤΣΟΥΛΟΣ</a:t>
            </a:r>
            <a:endParaRPr lang="el-GR" altLang="en-US" sz="1100" dirty="0">
              <a:solidFill>
                <a:schemeClr val="bg1"/>
              </a:solidFill>
              <a:latin typeface="Sitka Small" charset="0"/>
              <a:ea typeface="+mj-ea"/>
              <a:cs typeface="Sitka Small" charset="0"/>
            </a:endParaRPr>
          </a:p>
        </p:txBody>
      </p:sp>
      <p:sp>
        <p:nvSpPr>
          <p:cNvPr id="12" name="矩形: 圆角 10"/>
          <p:cNvSpPr/>
          <p:nvPr/>
        </p:nvSpPr>
        <p:spPr>
          <a:xfrm>
            <a:off x="4728116" y="5798634"/>
            <a:ext cx="4661210" cy="5352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l-GR" altLang="zh-CN">
                <a:solidFill>
                  <a:schemeClr val="tx1"/>
                </a:solidFill>
              </a:rPr>
              <a:t>ΠΑΡΑΣΚΕΥΗ ΤΟΚΜΑΚΙΔΟΥ</a:t>
            </a:r>
            <a:endParaRPr lang="el-GR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8990" y="2236928"/>
            <a:ext cx="6833954" cy="4554830"/>
          </a:xfrm>
          <a:prstGeom prst="rect">
            <a:avLst/>
          </a:prstGeom>
        </p:spPr>
      </p:pic>
      <p:pic>
        <p:nvPicPr>
          <p:cNvPr id="104" name="图片 103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237105"/>
            <a:ext cx="6833870" cy="465391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2"/>
          <a:srcRect t="49604"/>
          <a:stretch>
            <a:fillRect/>
          </a:stretch>
        </p:blipFill>
        <p:spPr>
          <a:xfrm>
            <a:off x="3211054" y="931128"/>
            <a:ext cx="5755123" cy="2903406"/>
          </a:xfrm>
          <a:custGeom>
            <a:avLst/>
            <a:gdLst>
              <a:gd name="connsiteX0" fmla="*/ 0 w 5755123"/>
              <a:gd name="connsiteY0" fmla="*/ 0 h 3834534"/>
              <a:gd name="connsiteX1" fmla="*/ 5755123 w 5755123"/>
              <a:gd name="connsiteY1" fmla="*/ 0 h 3834534"/>
              <a:gd name="connsiteX2" fmla="*/ 5755123 w 5755123"/>
              <a:gd name="connsiteY2" fmla="*/ 3834534 h 3834534"/>
              <a:gd name="connsiteX3" fmla="*/ 0 w 5755123"/>
              <a:gd name="connsiteY3" fmla="*/ 3834534 h 383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5123" h="3834534">
                <a:moveTo>
                  <a:pt x="0" y="0"/>
                </a:moveTo>
                <a:lnTo>
                  <a:pt x="5755123" y="0"/>
                </a:lnTo>
                <a:lnTo>
                  <a:pt x="5755123" y="3834534"/>
                </a:lnTo>
                <a:lnTo>
                  <a:pt x="0" y="3834534"/>
                </a:lnTo>
                <a:close/>
              </a:path>
            </a:pathLst>
          </a:cu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"/>
          <a:srcRect t="50008"/>
          <a:stretch>
            <a:fillRect/>
          </a:stretch>
        </p:blipFill>
        <p:spPr>
          <a:xfrm>
            <a:off x="2584400" y="954570"/>
            <a:ext cx="7023201" cy="3507906"/>
          </a:xfrm>
          <a:custGeom>
            <a:avLst/>
            <a:gdLst>
              <a:gd name="connsiteX0" fmla="*/ 0 w 7023201"/>
              <a:gd name="connsiteY0" fmla="*/ 0 h 4462476"/>
              <a:gd name="connsiteX1" fmla="*/ 7023201 w 7023201"/>
              <a:gd name="connsiteY1" fmla="*/ 0 h 4462476"/>
              <a:gd name="connsiteX2" fmla="*/ 7023201 w 7023201"/>
              <a:gd name="connsiteY2" fmla="*/ 4462476 h 4462476"/>
              <a:gd name="connsiteX3" fmla="*/ 0 w 7023201"/>
              <a:gd name="connsiteY3" fmla="*/ 4462476 h 446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3201" h="4462476">
                <a:moveTo>
                  <a:pt x="0" y="0"/>
                </a:moveTo>
                <a:lnTo>
                  <a:pt x="7023201" y="0"/>
                </a:lnTo>
                <a:lnTo>
                  <a:pt x="7023201" y="4462476"/>
                </a:lnTo>
                <a:lnTo>
                  <a:pt x="0" y="4462476"/>
                </a:lnTo>
                <a:close/>
              </a:path>
            </a:pathLst>
          </a:custGeom>
        </p:spPr>
      </p:pic>
      <p:pic>
        <p:nvPicPr>
          <p:cNvPr id="103" name="图片 102" descr="背景图案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28090" y="0"/>
            <a:ext cx="2363910" cy="1575546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1595740" y="0"/>
            <a:ext cx="0" cy="6858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图片 74"/>
          <p:cNvPicPr>
            <a:picLocks noChangeAspect="1"/>
          </p:cNvPicPr>
          <p:nvPr/>
        </p:nvPicPr>
        <p:blipFill>
          <a:blip r:embed="rId5"/>
          <a:srcRect r="5959" b="44477"/>
          <a:stretch>
            <a:fillRect/>
          </a:stretch>
        </p:blipFill>
        <p:spPr>
          <a:xfrm>
            <a:off x="11595740" y="6380715"/>
            <a:ext cx="596260" cy="477285"/>
          </a:xfrm>
          <a:custGeom>
            <a:avLst/>
            <a:gdLst>
              <a:gd name="connsiteX0" fmla="*/ 0 w 596260"/>
              <a:gd name="connsiteY0" fmla="*/ 0 h 477285"/>
              <a:gd name="connsiteX1" fmla="*/ 596260 w 596260"/>
              <a:gd name="connsiteY1" fmla="*/ 0 h 477285"/>
              <a:gd name="connsiteX2" fmla="*/ 596260 w 596260"/>
              <a:gd name="connsiteY2" fmla="*/ 477285 h 477285"/>
              <a:gd name="connsiteX3" fmla="*/ 0 w 596260"/>
              <a:gd name="connsiteY3" fmla="*/ 477285 h 47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260" h="477285">
                <a:moveTo>
                  <a:pt x="0" y="0"/>
                </a:moveTo>
                <a:lnTo>
                  <a:pt x="596260" y="0"/>
                </a:lnTo>
                <a:lnTo>
                  <a:pt x="596260" y="477285"/>
                </a:lnTo>
                <a:lnTo>
                  <a:pt x="0" y="477285"/>
                </a:lnTo>
                <a:close/>
              </a:path>
            </a:pathLst>
          </a:custGeom>
        </p:spPr>
      </p:pic>
      <p:sp>
        <p:nvSpPr>
          <p:cNvPr id="15" name="椭圆 14"/>
          <p:cNvSpPr/>
          <p:nvPr/>
        </p:nvSpPr>
        <p:spPr>
          <a:xfrm>
            <a:off x="3363368" y="3039238"/>
            <a:ext cx="888381" cy="888381"/>
          </a:xfrm>
          <a:prstGeom prst="ellipse">
            <a:avLst/>
          </a:prstGeom>
          <a:solidFill>
            <a:schemeClr val="bg1"/>
          </a:solidFill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745121" y="3408693"/>
            <a:ext cx="888381" cy="888381"/>
          </a:xfrm>
          <a:prstGeom prst="ellipse">
            <a:avLst/>
          </a:prstGeom>
          <a:solidFill>
            <a:schemeClr val="bg1"/>
          </a:solidFill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221638" y="1189869"/>
            <a:ext cx="888381" cy="888381"/>
          </a:xfrm>
          <a:prstGeom prst="ellipse">
            <a:avLst/>
          </a:prstGeom>
          <a:solidFill>
            <a:schemeClr val="bg1"/>
          </a:solidFill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554256" y="3923694"/>
            <a:ext cx="888381" cy="888381"/>
          </a:xfrm>
          <a:prstGeom prst="ellipse">
            <a:avLst/>
          </a:prstGeom>
          <a:solidFill>
            <a:schemeClr val="bg1"/>
          </a:solidFill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6"/>
          <p:cNvSpPr txBox="1"/>
          <p:nvPr>
            <p:custDataLst>
              <p:tags r:id="rId6"/>
            </p:custDataLst>
          </p:nvPr>
        </p:nvSpPr>
        <p:spPr>
          <a:xfrm>
            <a:off x="865505" y="1988185"/>
            <a:ext cx="1711325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l-GR" altLang="en-US" sz="2000" dirty="0">
                <a:solidFill>
                  <a:schemeClr val="accent1"/>
                </a:solidFill>
                <a:latin typeface="Sitka Small" charset="0"/>
                <a:ea typeface="+mj-ea"/>
                <a:cs typeface="Sitka Small" charset="0"/>
              </a:rPr>
              <a:t>Πρόβλεψη οικονομικών μεγεθών</a:t>
            </a:r>
            <a:endParaRPr lang="el-GR" altLang="en-US" sz="2000" dirty="0">
              <a:solidFill>
                <a:schemeClr val="accent1"/>
              </a:solidFill>
              <a:latin typeface="Sitka Small" charset="0"/>
              <a:ea typeface="+mj-ea"/>
              <a:cs typeface="Sitka Small" charset="0"/>
            </a:endParaRPr>
          </a:p>
        </p:txBody>
      </p:sp>
      <p:sp>
        <p:nvSpPr>
          <p:cNvPr id="42" name="文本框 6"/>
          <p:cNvSpPr txBox="1"/>
          <p:nvPr>
            <p:custDataLst>
              <p:tags r:id="rId7"/>
            </p:custDataLst>
          </p:nvPr>
        </p:nvSpPr>
        <p:spPr>
          <a:xfrm>
            <a:off x="2584450" y="4032250"/>
            <a:ext cx="2231390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l-GR" altLang="en-US" sz="2000" dirty="0">
                <a:solidFill>
                  <a:schemeClr val="accent1"/>
                </a:solidFill>
                <a:latin typeface="Sitka Small" charset="0"/>
                <a:ea typeface="+mj-ea"/>
                <a:cs typeface="Sitka Small" charset="0"/>
              </a:rPr>
              <a:t>Εύρεση της μέγιστης τιμής σε αριθμητικές συναρτήσεις</a:t>
            </a:r>
            <a:endParaRPr lang="el-GR" altLang="en-US" sz="2000" dirty="0">
              <a:solidFill>
                <a:schemeClr val="accent1"/>
              </a:solidFill>
              <a:latin typeface="Sitka Small" charset="0"/>
              <a:ea typeface="+mj-ea"/>
              <a:cs typeface="Sitka Small" charset="0"/>
            </a:endParaRPr>
          </a:p>
        </p:txBody>
      </p:sp>
      <p:sp>
        <p:nvSpPr>
          <p:cNvPr id="48" name="文本框 6"/>
          <p:cNvSpPr txBox="1"/>
          <p:nvPr>
            <p:custDataLst>
              <p:tags r:id="rId8"/>
            </p:custDataLst>
          </p:nvPr>
        </p:nvSpPr>
        <p:spPr>
          <a:xfrm>
            <a:off x="5262880" y="4900930"/>
            <a:ext cx="187833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l-GR" altLang="en-US" sz="2000" dirty="0">
                <a:solidFill>
                  <a:schemeClr val="accent1"/>
                </a:solidFill>
                <a:latin typeface="Sitka Small" charset="0"/>
                <a:ea typeface="+mj-ea"/>
                <a:cs typeface="Sitka Small" charset="0"/>
              </a:rPr>
              <a:t>Επεξεργασία εικόνων</a:t>
            </a:r>
            <a:endParaRPr lang="el-GR" altLang="en-US" sz="2000" dirty="0">
              <a:solidFill>
                <a:schemeClr val="accent1"/>
              </a:solidFill>
              <a:latin typeface="Sitka Small" charset="0"/>
              <a:ea typeface="+mj-ea"/>
              <a:cs typeface="Sitka Small" charset="0"/>
            </a:endParaRPr>
          </a:p>
        </p:txBody>
      </p:sp>
      <p:sp>
        <p:nvSpPr>
          <p:cNvPr id="59" name="文本框 6"/>
          <p:cNvSpPr txBox="1"/>
          <p:nvPr>
            <p:custDataLst>
              <p:tags r:id="rId9"/>
            </p:custDataLst>
          </p:nvPr>
        </p:nvSpPr>
        <p:spPr>
          <a:xfrm>
            <a:off x="7891780" y="4185920"/>
            <a:ext cx="2255520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l-GR" altLang="en-US" sz="2000" dirty="0">
                <a:solidFill>
                  <a:schemeClr val="accent1"/>
                </a:solidFill>
                <a:latin typeface="Sitka Small" charset="0"/>
                <a:ea typeface="+mj-ea"/>
                <a:cs typeface="Sitka Small" charset="0"/>
              </a:rPr>
              <a:t>Πρόβλημα πλανόδιου πωλητή</a:t>
            </a:r>
            <a:endParaRPr lang="el-GR" altLang="en-US" sz="2000" dirty="0">
              <a:solidFill>
                <a:schemeClr val="accent1"/>
              </a:solidFill>
              <a:latin typeface="Sitka Small" charset="0"/>
              <a:ea typeface="+mj-ea"/>
              <a:cs typeface="Sitka Small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660775" y="1059815"/>
            <a:ext cx="5083175" cy="2348865"/>
          </a:xfrm>
          <a:prstGeom prst="rect">
            <a:avLst/>
          </a:prstGeom>
          <a:noFill/>
        </p:spPr>
        <p:txBody>
          <a:bodyPr wrap="square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l-GR" altLang="en-US" sz="36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itka Small" charset="0"/>
                <a:cs typeface="Sitka Small" charset="0"/>
              </a:rPr>
              <a:t>ΕΦΑΡΜΟΓΕΣ </a:t>
            </a:r>
            <a:br>
              <a:rPr lang="el-GR" altLang="en-US" sz="36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itka Small" charset="0"/>
                <a:cs typeface="Sitka Small" charset="0"/>
              </a:rPr>
            </a:br>
            <a:r>
              <a:rPr lang="el-GR" altLang="en-US" sz="36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itka Small" charset="0"/>
                <a:cs typeface="Sitka Small" charset="0"/>
              </a:rPr>
              <a:t>ΓΕΝΕΤΙΚΩΝ</a:t>
            </a:r>
            <a:br>
              <a:rPr lang="el-GR" altLang="en-US" sz="36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itka Small" charset="0"/>
                <a:cs typeface="Sitka Small" charset="0"/>
              </a:rPr>
            </a:br>
            <a:r>
              <a:rPr lang="el-GR" altLang="en-US" sz="36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itka Small" charset="0"/>
                <a:cs typeface="Sitka Small" charset="0"/>
              </a:rPr>
              <a:t>ΑΛΓΟΡΙΘΜΩΝ</a:t>
            </a:r>
            <a:endParaRPr lang="el-GR" altLang="en-US" sz="360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Sitka Small" charset="0"/>
              <a:cs typeface="Sitka Small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12700" y="6383764"/>
            <a:ext cx="1206627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20"/>
          <p:cNvSpPr/>
          <p:nvPr/>
        </p:nvSpPr>
        <p:spPr>
          <a:xfrm>
            <a:off x="9067191" y="1448448"/>
            <a:ext cx="888381" cy="888381"/>
          </a:xfrm>
          <a:prstGeom prst="ellipse">
            <a:avLst/>
          </a:prstGeom>
          <a:solidFill>
            <a:schemeClr val="bg1"/>
          </a:solidFill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6"/>
          <p:cNvSpPr txBox="1"/>
          <p:nvPr>
            <p:custDataLst>
              <p:tags r:id="rId10"/>
            </p:custDataLst>
          </p:nvPr>
        </p:nvSpPr>
        <p:spPr>
          <a:xfrm>
            <a:off x="9170035" y="2296160"/>
            <a:ext cx="225552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el-GR" altLang="el-GR" sz="2000" dirty="0">
                <a:solidFill>
                  <a:schemeClr val="accent1"/>
                </a:solidFill>
                <a:latin typeface="Sitka Small" charset="0"/>
                <a:ea typeface="+mj-ea"/>
                <a:cs typeface="Sitka Small" charset="0"/>
              </a:rPr>
              <a:t>Σύστημα </a:t>
            </a:r>
            <a:br>
              <a:rPr lang="en-GB" altLang="el-GR" sz="2000" dirty="0">
                <a:solidFill>
                  <a:schemeClr val="accent1"/>
                </a:solidFill>
                <a:latin typeface="Sitka Small" charset="0"/>
                <a:ea typeface="+mj-ea"/>
                <a:cs typeface="Sitka Small" charset="0"/>
              </a:rPr>
            </a:br>
            <a:r>
              <a:rPr lang="en-GB" altLang="el-GR" sz="2000" dirty="0">
                <a:solidFill>
                  <a:schemeClr val="accent1"/>
                </a:solidFill>
                <a:latin typeface="Sitka Small" charset="0"/>
                <a:ea typeface="+mj-ea"/>
                <a:cs typeface="Sitka Small" charset="0"/>
              </a:rPr>
              <a:t>GABIL</a:t>
            </a:r>
            <a:endParaRPr lang="en-GB" altLang="el-GR" sz="2000" dirty="0">
              <a:solidFill>
                <a:schemeClr val="accent1"/>
              </a:solidFill>
              <a:latin typeface="Sitka Small" charset="0"/>
              <a:ea typeface="+mj-ea"/>
              <a:cs typeface="Sitka Small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28" y="-175260"/>
            <a:ext cx="10289572" cy="68580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0036099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31904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6066264"/>
            <a:ext cx="12192000" cy="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4728116" y="5798634"/>
            <a:ext cx="4661210" cy="5352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954905" y="5897245"/>
            <a:ext cx="4314190" cy="337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l-GR" altLang="zh-CN" sz="16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ΠΑΡΑΣΚΕΥΗ ΤΟΚΜΑΚΙΔΟΥ</a:t>
            </a:r>
            <a:endParaRPr lang="el-GR" altLang="zh-CN" sz="16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24" name="文本框 6"/>
          <p:cNvSpPr txBox="1"/>
          <p:nvPr>
            <p:custDataLst>
              <p:tags r:id="rId2"/>
            </p:custDataLst>
          </p:nvPr>
        </p:nvSpPr>
        <p:spPr>
          <a:xfrm>
            <a:off x="1279539" y="2700464"/>
            <a:ext cx="6280760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l-GR" altLang="en-US" sz="6600" dirty="0">
                <a:solidFill>
                  <a:srgbClr val="2C2E38"/>
                </a:solidFill>
                <a:latin typeface="Sitka Small" charset="0"/>
                <a:ea typeface="+mj-ea"/>
                <a:cs typeface="Sitka Small" charset="0"/>
              </a:rPr>
              <a:t>ΕΥΧΑΡΙΣΤΩ</a:t>
            </a:r>
            <a:endParaRPr lang="el-GR" altLang="en-US" sz="6600" dirty="0">
              <a:solidFill>
                <a:srgbClr val="2C2E38"/>
              </a:solidFill>
              <a:latin typeface="Sitka Small" charset="0"/>
              <a:ea typeface="+mj-ea"/>
              <a:cs typeface="Sitka Small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0" y="854927"/>
            <a:ext cx="10047249" cy="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7560526" y="2040674"/>
            <a:ext cx="3245005" cy="3245005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500731" y="4282069"/>
            <a:ext cx="888381" cy="888381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>
            <a:off x="0" y="110"/>
            <a:ext cx="635620" cy="858535"/>
          </a:xfrm>
          <a:custGeom>
            <a:avLst/>
            <a:gdLst>
              <a:gd name="connsiteX0" fmla="*/ 635620 w 635620"/>
              <a:gd name="connsiteY0" fmla="*/ 0 h 858535"/>
              <a:gd name="connsiteX1" fmla="*/ 635620 w 635620"/>
              <a:gd name="connsiteY1" fmla="*/ 858535 h 858535"/>
              <a:gd name="connsiteX2" fmla="*/ 0 w 635620"/>
              <a:gd name="connsiteY2" fmla="*/ 858535 h 858535"/>
              <a:gd name="connsiteX3" fmla="*/ 0 w 635620"/>
              <a:gd name="connsiteY3" fmla="*/ 841887 h 858535"/>
              <a:gd name="connsiteX4" fmla="*/ 81662 w 635620"/>
              <a:gd name="connsiteY4" fmla="*/ 802549 h 858535"/>
              <a:gd name="connsiteX5" fmla="*/ 624832 w 635620"/>
              <a:gd name="connsiteY5" fmla="*/ 70685 h 85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620" h="858535">
                <a:moveTo>
                  <a:pt x="635620" y="0"/>
                </a:moveTo>
                <a:lnTo>
                  <a:pt x="635620" y="858535"/>
                </a:lnTo>
                <a:lnTo>
                  <a:pt x="0" y="858535"/>
                </a:lnTo>
                <a:lnTo>
                  <a:pt x="0" y="841887"/>
                </a:lnTo>
                <a:lnTo>
                  <a:pt x="81662" y="802549"/>
                </a:lnTo>
                <a:cubicBezTo>
                  <a:pt x="357065" y="652941"/>
                  <a:pt x="560104" y="387004"/>
                  <a:pt x="624832" y="70685"/>
                </a:cubicBezTo>
                <a:close/>
              </a:path>
            </a:pathLst>
          </a:custGeom>
          <a:solidFill>
            <a:srgbClr val="2C2E3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>
            <a:off x="9824224" y="3646449"/>
            <a:ext cx="0" cy="1505414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1270164" y="4204009"/>
            <a:ext cx="371709" cy="371709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>
            <a:off x="4683528" y="5285610"/>
            <a:ext cx="680224" cy="0"/>
          </a:xfrm>
          <a:prstGeom prst="line">
            <a:avLst/>
          </a:prstGeom>
          <a:ln w="57150"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304693" y="5285610"/>
            <a:ext cx="4059044" cy="0"/>
          </a:xfrm>
          <a:prstGeom prst="line">
            <a:avLst/>
          </a:prstGeom>
          <a:ln w="6350"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r="3012" b="65405"/>
          <a:stretch>
            <a:fillRect/>
          </a:stretch>
        </p:blipFill>
        <p:spPr>
          <a:xfrm>
            <a:off x="9974666" y="6064973"/>
            <a:ext cx="2217334" cy="793027"/>
          </a:xfrm>
          <a:custGeom>
            <a:avLst/>
            <a:gdLst>
              <a:gd name="connsiteX0" fmla="*/ 0 w 2217334"/>
              <a:gd name="connsiteY0" fmla="*/ 0 h 793027"/>
              <a:gd name="connsiteX1" fmla="*/ 2217334 w 2217334"/>
              <a:gd name="connsiteY1" fmla="*/ 0 h 793027"/>
              <a:gd name="connsiteX2" fmla="*/ 2217334 w 2217334"/>
              <a:gd name="connsiteY2" fmla="*/ 793027 h 793027"/>
              <a:gd name="connsiteX3" fmla="*/ 0 w 2217334"/>
              <a:gd name="connsiteY3" fmla="*/ 793027 h 79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7334" h="793027">
                <a:moveTo>
                  <a:pt x="0" y="0"/>
                </a:moveTo>
                <a:lnTo>
                  <a:pt x="2217334" y="0"/>
                </a:lnTo>
                <a:lnTo>
                  <a:pt x="2217334" y="793027"/>
                </a:lnTo>
                <a:lnTo>
                  <a:pt x="0" y="793027"/>
                </a:lnTo>
                <a:close/>
              </a:path>
            </a:pathLst>
          </a:cu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rcRect t="48382" r="23221"/>
          <a:stretch>
            <a:fillRect/>
          </a:stretch>
        </p:blipFill>
        <p:spPr>
          <a:xfrm>
            <a:off x="6724769" y="0"/>
            <a:ext cx="5467231" cy="3675604"/>
          </a:xfrm>
          <a:custGeom>
            <a:avLst/>
            <a:gdLst>
              <a:gd name="connsiteX0" fmla="*/ 0 w 5467231"/>
              <a:gd name="connsiteY0" fmla="*/ 0 h 3675604"/>
              <a:gd name="connsiteX1" fmla="*/ 5467231 w 5467231"/>
              <a:gd name="connsiteY1" fmla="*/ 0 h 3675604"/>
              <a:gd name="connsiteX2" fmla="*/ 5467231 w 5467231"/>
              <a:gd name="connsiteY2" fmla="*/ 3675604 h 3675604"/>
              <a:gd name="connsiteX3" fmla="*/ 0 w 5467231"/>
              <a:gd name="connsiteY3" fmla="*/ 3675604 h 367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231" h="3675604">
                <a:moveTo>
                  <a:pt x="0" y="0"/>
                </a:moveTo>
                <a:lnTo>
                  <a:pt x="5467231" y="0"/>
                </a:lnTo>
                <a:lnTo>
                  <a:pt x="5467231" y="3675604"/>
                </a:lnTo>
                <a:lnTo>
                  <a:pt x="0" y="3675604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/>
        </p:nvSpPr>
        <p:spPr>
          <a:xfrm>
            <a:off x="10047129" y="402021"/>
            <a:ext cx="2366683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1200" dirty="0">
                <a:solidFill>
                  <a:schemeClr val="bg1"/>
                </a:solidFill>
                <a:latin typeface="+mj-lt"/>
                <a:ea typeface="+mj-ea"/>
              </a:rPr>
              <a:t>ΕΠΙΒΛΕΠΩΝ ΚΑΘΗΓΗΤΗΣ</a:t>
            </a:r>
            <a:br>
              <a:rPr lang="el-GR" altLang="zh-CN" sz="1200" dirty="0">
                <a:solidFill>
                  <a:schemeClr val="bg1"/>
                </a:solidFill>
                <a:latin typeface="+mj-lt"/>
                <a:ea typeface="+mj-ea"/>
              </a:rPr>
            </a:br>
            <a:br>
              <a:rPr lang="el-GR" altLang="zh-CN" sz="1200" dirty="0">
                <a:solidFill>
                  <a:schemeClr val="bg1"/>
                </a:solidFill>
                <a:latin typeface="+mj-lt"/>
                <a:ea typeface="+mj-ea"/>
              </a:rPr>
            </a:br>
            <a:r>
              <a:rPr lang="el-GR" altLang="zh-CN" sz="1200" dirty="0">
                <a:solidFill>
                  <a:schemeClr val="bg1"/>
                </a:solidFill>
                <a:latin typeface="+mj-lt"/>
                <a:ea typeface="+mj-ea"/>
              </a:rPr>
              <a:t>ΙΩΑΝΝΗΣ Γ. ΤΣΟΥΛΟΣ</a:t>
            </a:r>
            <a:endParaRPr lang="el-GR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90270" y="6240145"/>
            <a:ext cx="2135505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ctr"/>
            <a:r>
              <a:rPr lang="en-US" altLang="zh-CN" sz="1000" b="0" i="0" u="none" strike="noStrike" dirty="0">
                <a:solidFill>
                  <a:srgbClr val="000000"/>
                </a:solidFill>
                <a:effectLst/>
                <a:ea typeface="Gilroy" panose="00000400000000000000" charset="0"/>
              </a:rPr>
              <a:t>https://github.com/Paraskevi-Tokmakidou/artificial-neural-networks</a:t>
            </a:r>
            <a:endParaRPr lang="en-US" altLang="zh-CN" sz="1000" b="0" i="0" u="none" strike="noStrike" dirty="0">
              <a:solidFill>
                <a:srgbClr val="000000"/>
              </a:solidFill>
              <a:effectLst/>
              <a:ea typeface="Gilroy" panose="00000400000000000000" charset="0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1382751" y="5879544"/>
            <a:ext cx="181096" cy="156117"/>
          </a:xfrm>
          <a:prstGeom prst="triangl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53021" y="5648975"/>
            <a:ext cx="591014" cy="591014"/>
          </a:xfrm>
          <a:prstGeom prst="ellipse">
            <a:avLst/>
          </a:prstGeom>
          <a:solidFill>
            <a:srgbClr val="2C2E3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等腰三角形 14"/>
          <p:cNvSpPr/>
          <p:nvPr/>
        </p:nvSpPr>
        <p:spPr>
          <a:xfrm rot="5400000">
            <a:off x="1385427" y="5906641"/>
            <a:ext cx="136042" cy="117277"/>
          </a:xfrm>
          <a:prstGeom prst="triangl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28" y="0"/>
            <a:ext cx="10289572" cy="68580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0036099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/>
          <a:stretch>
            <a:fillRect/>
          </a:stretch>
        </p:blipFill>
        <p:spPr>
          <a:xfrm flipH="1" flipV="1">
            <a:off x="0" y="2501153"/>
            <a:ext cx="6110514" cy="4356847"/>
          </a:xfrm>
          <a:custGeom>
            <a:avLst/>
            <a:gdLst>
              <a:gd name="connsiteX0" fmla="*/ 6110514 w 6110514"/>
              <a:gd name="connsiteY0" fmla="*/ 4356847 h 4356847"/>
              <a:gd name="connsiteX1" fmla="*/ 1407885 w 6110514"/>
              <a:gd name="connsiteY1" fmla="*/ 4356847 h 4356847"/>
              <a:gd name="connsiteX2" fmla="*/ 1378512 w 6110514"/>
              <a:gd name="connsiteY2" fmla="*/ 4338633 h 4356847"/>
              <a:gd name="connsiteX3" fmla="*/ 0 w 6110514"/>
              <a:gd name="connsiteY3" fmla="*/ 1914660 h 4356847"/>
              <a:gd name="connsiteX4" fmla="*/ 646946 w 6110514"/>
              <a:gd name="connsiteY4" fmla="*/ 158335 h 4356847"/>
              <a:gd name="connsiteX5" fmla="*/ 789725 w 6110514"/>
              <a:gd name="connsiteY5" fmla="*/ 0 h 4356847"/>
              <a:gd name="connsiteX6" fmla="*/ 6110514 w 6110514"/>
              <a:gd name="connsiteY6" fmla="*/ 0 h 435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0514" h="4356847">
                <a:moveTo>
                  <a:pt x="6110514" y="4356847"/>
                </a:moveTo>
                <a:lnTo>
                  <a:pt x="1407885" y="4356847"/>
                </a:lnTo>
                <a:lnTo>
                  <a:pt x="1378512" y="4338633"/>
                </a:lnTo>
                <a:cubicBezTo>
                  <a:pt x="536620" y="3762474"/>
                  <a:pt x="0" y="2890534"/>
                  <a:pt x="0" y="1914660"/>
                </a:cubicBezTo>
                <a:cubicBezTo>
                  <a:pt x="0" y="1264078"/>
                  <a:pt x="238498" y="659688"/>
                  <a:pt x="646946" y="158335"/>
                </a:cubicBezTo>
                <a:lnTo>
                  <a:pt x="789725" y="0"/>
                </a:lnTo>
                <a:lnTo>
                  <a:pt x="6110514" y="0"/>
                </a:lnTo>
                <a:close/>
              </a:path>
            </a:pathLst>
          </a:custGeom>
        </p:spPr>
      </p:pic>
      <p:cxnSp>
        <p:nvCxnSpPr>
          <p:cNvPr id="7" name="直接连接符 6"/>
          <p:cNvCxnSpPr/>
          <p:nvPr/>
        </p:nvCxnSpPr>
        <p:spPr>
          <a:xfrm>
            <a:off x="631904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10500731" y="4282069"/>
            <a:ext cx="888381" cy="888381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>
            <a:off x="0" y="110"/>
            <a:ext cx="635620" cy="858535"/>
          </a:xfrm>
          <a:custGeom>
            <a:avLst/>
            <a:gdLst>
              <a:gd name="connsiteX0" fmla="*/ 635620 w 635620"/>
              <a:gd name="connsiteY0" fmla="*/ 0 h 858535"/>
              <a:gd name="connsiteX1" fmla="*/ 635620 w 635620"/>
              <a:gd name="connsiteY1" fmla="*/ 858535 h 858535"/>
              <a:gd name="connsiteX2" fmla="*/ 0 w 635620"/>
              <a:gd name="connsiteY2" fmla="*/ 858535 h 858535"/>
              <a:gd name="connsiteX3" fmla="*/ 0 w 635620"/>
              <a:gd name="connsiteY3" fmla="*/ 841887 h 858535"/>
              <a:gd name="connsiteX4" fmla="*/ 81662 w 635620"/>
              <a:gd name="connsiteY4" fmla="*/ 802549 h 858535"/>
              <a:gd name="connsiteX5" fmla="*/ 624832 w 635620"/>
              <a:gd name="connsiteY5" fmla="*/ 70685 h 85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620" h="858535">
                <a:moveTo>
                  <a:pt x="635620" y="0"/>
                </a:moveTo>
                <a:lnTo>
                  <a:pt x="635620" y="858535"/>
                </a:lnTo>
                <a:lnTo>
                  <a:pt x="0" y="858535"/>
                </a:lnTo>
                <a:lnTo>
                  <a:pt x="0" y="841887"/>
                </a:lnTo>
                <a:lnTo>
                  <a:pt x="81662" y="802549"/>
                </a:lnTo>
                <a:cubicBezTo>
                  <a:pt x="357065" y="652941"/>
                  <a:pt x="560104" y="387004"/>
                  <a:pt x="624832" y="70685"/>
                </a:cubicBezTo>
                <a:close/>
              </a:path>
            </a:pathLst>
          </a:custGeom>
          <a:solidFill>
            <a:srgbClr val="2C2E3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291758" y="4194359"/>
            <a:ext cx="371709" cy="371709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rcRect t="63258" r="28455"/>
          <a:stretch>
            <a:fillRect/>
          </a:stretch>
        </p:blipFill>
        <p:spPr>
          <a:xfrm>
            <a:off x="7097493" y="0"/>
            <a:ext cx="5094507" cy="2616311"/>
          </a:xfrm>
          <a:custGeom>
            <a:avLst/>
            <a:gdLst>
              <a:gd name="connsiteX0" fmla="*/ 0 w 5094507"/>
              <a:gd name="connsiteY0" fmla="*/ 0 h 2616311"/>
              <a:gd name="connsiteX1" fmla="*/ 5094507 w 5094507"/>
              <a:gd name="connsiteY1" fmla="*/ 0 h 2616311"/>
              <a:gd name="connsiteX2" fmla="*/ 5094507 w 5094507"/>
              <a:gd name="connsiteY2" fmla="*/ 2616311 h 2616311"/>
              <a:gd name="connsiteX3" fmla="*/ 0 w 5094507"/>
              <a:gd name="connsiteY3" fmla="*/ 2616311 h 261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4507" h="2616311">
                <a:moveTo>
                  <a:pt x="0" y="0"/>
                </a:moveTo>
                <a:lnTo>
                  <a:pt x="5094507" y="0"/>
                </a:lnTo>
                <a:lnTo>
                  <a:pt x="5094507" y="2616311"/>
                </a:lnTo>
                <a:lnTo>
                  <a:pt x="0" y="2616311"/>
                </a:lnTo>
                <a:close/>
              </a:path>
            </a:pathLst>
          </a:custGeom>
        </p:spPr>
      </p:pic>
      <p:cxnSp>
        <p:nvCxnSpPr>
          <p:cNvPr id="30" name="直接连接符 29"/>
          <p:cNvCxnSpPr/>
          <p:nvPr/>
        </p:nvCxnSpPr>
        <p:spPr>
          <a:xfrm flipH="1">
            <a:off x="0" y="6066264"/>
            <a:ext cx="12192000" cy="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rcRect r="4252" b="64813"/>
          <a:stretch>
            <a:fillRect/>
          </a:stretch>
        </p:blipFill>
        <p:spPr>
          <a:xfrm>
            <a:off x="9997174" y="6053564"/>
            <a:ext cx="2194826" cy="804437"/>
          </a:xfrm>
          <a:custGeom>
            <a:avLst/>
            <a:gdLst>
              <a:gd name="connsiteX0" fmla="*/ 0 w 2194826"/>
              <a:gd name="connsiteY0" fmla="*/ 0 h 804437"/>
              <a:gd name="connsiteX1" fmla="*/ 2194826 w 2194826"/>
              <a:gd name="connsiteY1" fmla="*/ 0 h 804437"/>
              <a:gd name="connsiteX2" fmla="*/ 2194826 w 2194826"/>
              <a:gd name="connsiteY2" fmla="*/ 804437 h 804437"/>
              <a:gd name="connsiteX3" fmla="*/ 0 w 2194826"/>
              <a:gd name="connsiteY3" fmla="*/ 804437 h 80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826" h="804437">
                <a:moveTo>
                  <a:pt x="0" y="0"/>
                </a:moveTo>
                <a:lnTo>
                  <a:pt x="2194826" y="0"/>
                </a:lnTo>
                <a:lnTo>
                  <a:pt x="2194826" y="804437"/>
                </a:lnTo>
                <a:lnTo>
                  <a:pt x="0" y="804437"/>
                </a:lnTo>
                <a:close/>
              </a:path>
            </a:pathLst>
          </a:custGeom>
        </p:spPr>
      </p:pic>
      <p:pic>
        <p:nvPicPr>
          <p:cNvPr id="3" name="Content Placeholder 2" descr="brain main parts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21105" y="1447165"/>
            <a:ext cx="4172585" cy="4172585"/>
          </a:xfrm>
          <a:prstGeom prst="rect">
            <a:avLst/>
          </a:prstGeom>
        </p:spPr>
      </p:pic>
      <p:pic>
        <p:nvPicPr>
          <p:cNvPr id="12" name="Picture 33" descr="C:\Users\Evita\Pictures\Thesis\Βιολογικός νευρώνας.pngΒιολογικός νευρώνας"/>
          <p:cNvPicPr>
            <a:picLocks noChangeAspect="1" noChangeArrowheads="1"/>
          </p:cNvPicPr>
          <p:nvPr>
            <p:ph sz="half" idx="2"/>
          </p:nvPr>
        </p:nvPicPr>
        <p:blipFill>
          <a:blip r:embed="rId5"/>
          <a:srcRect t="9421" b="9421"/>
          <a:stretch>
            <a:fillRect/>
          </a:stretch>
        </p:blipFill>
        <p:spPr>
          <a:xfrm>
            <a:off x="5587365" y="2402840"/>
            <a:ext cx="4131310" cy="25533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背景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28" y="-59055"/>
            <a:ext cx="10289572" cy="68580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0036099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/>
          <a:stretch>
            <a:fillRect/>
          </a:stretch>
        </p:blipFill>
        <p:spPr>
          <a:xfrm flipH="1" flipV="1">
            <a:off x="0" y="2501153"/>
            <a:ext cx="6110514" cy="4356847"/>
          </a:xfrm>
          <a:custGeom>
            <a:avLst/>
            <a:gdLst>
              <a:gd name="connsiteX0" fmla="*/ 6110514 w 6110514"/>
              <a:gd name="connsiteY0" fmla="*/ 4356847 h 4356847"/>
              <a:gd name="connsiteX1" fmla="*/ 1407885 w 6110514"/>
              <a:gd name="connsiteY1" fmla="*/ 4356847 h 4356847"/>
              <a:gd name="connsiteX2" fmla="*/ 1378512 w 6110514"/>
              <a:gd name="connsiteY2" fmla="*/ 4338633 h 4356847"/>
              <a:gd name="connsiteX3" fmla="*/ 0 w 6110514"/>
              <a:gd name="connsiteY3" fmla="*/ 1914660 h 4356847"/>
              <a:gd name="connsiteX4" fmla="*/ 646946 w 6110514"/>
              <a:gd name="connsiteY4" fmla="*/ 158335 h 4356847"/>
              <a:gd name="connsiteX5" fmla="*/ 789725 w 6110514"/>
              <a:gd name="connsiteY5" fmla="*/ 0 h 4356847"/>
              <a:gd name="connsiteX6" fmla="*/ 6110514 w 6110514"/>
              <a:gd name="connsiteY6" fmla="*/ 0 h 435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0514" h="4356847">
                <a:moveTo>
                  <a:pt x="6110514" y="4356847"/>
                </a:moveTo>
                <a:lnTo>
                  <a:pt x="1407885" y="4356847"/>
                </a:lnTo>
                <a:lnTo>
                  <a:pt x="1378512" y="4338633"/>
                </a:lnTo>
                <a:cubicBezTo>
                  <a:pt x="536620" y="3762474"/>
                  <a:pt x="0" y="2890534"/>
                  <a:pt x="0" y="1914660"/>
                </a:cubicBezTo>
                <a:cubicBezTo>
                  <a:pt x="0" y="1264078"/>
                  <a:pt x="238498" y="659688"/>
                  <a:pt x="646946" y="158335"/>
                </a:cubicBezTo>
                <a:lnTo>
                  <a:pt x="789725" y="0"/>
                </a:lnTo>
                <a:lnTo>
                  <a:pt x="6110514" y="0"/>
                </a:lnTo>
                <a:close/>
              </a:path>
            </a:pathLst>
          </a:custGeom>
        </p:spPr>
      </p:pic>
      <p:cxnSp>
        <p:nvCxnSpPr>
          <p:cNvPr id="7" name="直接连接符 6"/>
          <p:cNvCxnSpPr/>
          <p:nvPr/>
        </p:nvCxnSpPr>
        <p:spPr>
          <a:xfrm>
            <a:off x="631904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0" y="854927"/>
            <a:ext cx="10047249" cy="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10500731" y="4282069"/>
            <a:ext cx="888381" cy="888381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>
            <a:off x="0" y="110"/>
            <a:ext cx="635620" cy="858535"/>
          </a:xfrm>
          <a:custGeom>
            <a:avLst/>
            <a:gdLst>
              <a:gd name="connsiteX0" fmla="*/ 635620 w 635620"/>
              <a:gd name="connsiteY0" fmla="*/ 0 h 858535"/>
              <a:gd name="connsiteX1" fmla="*/ 635620 w 635620"/>
              <a:gd name="connsiteY1" fmla="*/ 858535 h 858535"/>
              <a:gd name="connsiteX2" fmla="*/ 0 w 635620"/>
              <a:gd name="connsiteY2" fmla="*/ 858535 h 858535"/>
              <a:gd name="connsiteX3" fmla="*/ 0 w 635620"/>
              <a:gd name="connsiteY3" fmla="*/ 841887 h 858535"/>
              <a:gd name="connsiteX4" fmla="*/ 81662 w 635620"/>
              <a:gd name="connsiteY4" fmla="*/ 802549 h 858535"/>
              <a:gd name="connsiteX5" fmla="*/ 624832 w 635620"/>
              <a:gd name="connsiteY5" fmla="*/ 70685 h 85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620" h="858535">
                <a:moveTo>
                  <a:pt x="635620" y="0"/>
                </a:moveTo>
                <a:lnTo>
                  <a:pt x="635620" y="858535"/>
                </a:lnTo>
                <a:lnTo>
                  <a:pt x="0" y="858535"/>
                </a:lnTo>
                <a:lnTo>
                  <a:pt x="0" y="841887"/>
                </a:lnTo>
                <a:lnTo>
                  <a:pt x="81662" y="802549"/>
                </a:lnTo>
                <a:cubicBezTo>
                  <a:pt x="357065" y="652941"/>
                  <a:pt x="560104" y="387004"/>
                  <a:pt x="624832" y="70685"/>
                </a:cubicBezTo>
                <a:close/>
              </a:path>
            </a:pathLst>
          </a:custGeom>
          <a:solidFill>
            <a:srgbClr val="2C2E3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291758" y="4194359"/>
            <a:ext cx="371709" cy="371709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rcRect t="63258" r="28455"/>
          <a:stretch>
            <a:fillRect/>
          </a:stretch>
        </p:blipFill>
        <p:spPr>
          <a:xfrm>
            <a:off x="7097493" y="0"/>
            <a:ext cx="5094507" cy="2616311"/>
          </a:xfrm>
          <a:custGeom>
            <a:avLst/>
            <a:gdLst>
              <a:gd name="connsiteX0" fmla="*/ 0 w 5094507"/>
              <a:gd name="connsiteY0" fmla="*/ 0 h 2616311"/>
              <a:gd name="connsiteX1" fmla="*/ 5094507 w 5094507"/>
              <a:gd name="connsiteY1" fmla="*/ 0 h 2616311"/>
              <a:gd name="connsiteX2" fmla="*/ 5094507 w 5094507"/>
              <a:gd name="connsiteY2" fmla="*/ 2616311 h 2616311"/>
              <a:gd name="connsiteX3" fmla="*/ 0 w 5094507"/>
              <a:gd name="connsiteY3" fmla="*/ 2616311 h 261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4507" h="2616311">
                <a:moveTo>
                  <a:pt x="0" y="0"/>
                </a:moveTo>
                <a:lnTo>
                  <a:pt x="5094507" y="0"/>
                </a:lnTo>
                <a:lnTo>
                  <a:pt x="5094507" y="2616311"/>
                </a:lnTo>
                <a:lnTo>
                  <a:pt x="0" y="2616311"/>
                </a:lnTo>
                <a:close/>
              </a:path>
            </a:pathLst>
          </a:custGeom>
        </p:spPr>
      </p:pic>
      <p:cxnSp>
        <p:nvCxnSpPr>
          <p:cNvPr id="30" name="直接连接符 29"/>
          <p:cNvCxnSpPr/>
          <p:nvPr/>
        </p:nvCxnSpPr>
        <p:spPr>
          <a:xfrm flipH="1">
            <a:off x="0" y="6066264"/>
            <a:ext cx="12192000" cy="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rcRect r="4252" b="64813"/>
          <a:stretch>
            <a:fillRect/>
          </a:stretch>
        </p:blipFill>
        <p:spPr>
          <a:xfrm>
            <a:off x="9997174" y="6053564"/>
            <a:ext cx="2194826" cy="804437"/>
          </a:xfrm>
          <a:custGeom>
            <a:avLst/>
            <a:gdLst>
              <a:gd name="connsiteX0" fmla="*/ 0 w 2194826"/>
              <a:gd name="connsiteY0" fmla="*/ 0 h 804437"/>
              <a:gd name="connsiteX1" fmla="*/ 2194826 w 2194826"/>
              <a:gd name="connsiteY1" fmla="*/ 0 h 804437"/>
              <a:gd name="connsiteX2" fmla="*/ 2194826 w 2194826"/>
              <a:gd name="connsiteY2" fmla="*/ 804437 h 804437"/>
              <a:gd name="connsiteX3" fmla="*/ 0 w 2194826"/>
              <a:gd name="connsiteY3" fmla="*/ 804437 h 80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826" h="804437">
                <a:moveTo>
                  <a:pt x="0" y="0"/>
                </a:moveTo>
                <a:lnTo>
                  <a:pt x="2194826" y="0"/>
                </a:lnTo>
                <a:lnTo>
                  <a:pt x="2194826" y="804437"/>
                </a:lnTo>
                <a:lnTo>
                  <a:pt x="0" y="804437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0105" y="54610"/>
            <a:ext cx="3931920" cy="1332230"/>
          </a:xfrm>
        </p:spPr>
        <p:txBody>
          <a:bodyPr/>
          <a:p>
            <a:r>
              <a:rPr lang="el-GR" altLang="en-GB">
                <a:solidFill>
                  <a:schemeClr val="tx1"/>
                </a:solidFill>
                <a:latin typeface="Sitka Small" charset="0"/>
                <a:cs typeface="Sitka Small" charset="0"/>
              </a:rPr>
              <a:t>ΤΕΧΝΗΤΟΣ ΝΕΥΡΩΝΑΣ</a:t>
            </a:r>
            <a:endParaRPr lang="el-GR" altLang="en-GB">
              <a:solidFill>
                <a:schemeClr val="tx1"/>
              </a:solidFill>
              <a:latin typeface="Sitka Small" charset="0"/>
              <a:cs typeface="Sitka Small" charset="0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32560" y="1651635"/>
            <a:ext cx="8034655" cy="4280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GB">
                <a:solidFill>
                  <a:schemeClr val="tx1"/>
                </a:solidFill>
                <a:latin typeface="Sitka Small" charset="0"/>
                <a:cs typeface="Sitka Small" charset="0"/>
              </a:rPr>
              <a:t>ADaptive LINear Element</a:t>
            </a:r>
            <a:endParaRPr lang="en-GB" altLang="en-GB">
              <a:solidFill>
                <a:schemeClr val="tx1"/>
              </a:solidFill>
              <a:latin typeface="Sitka Small" charset="0"/>
              <a:cs typeface="Sitka Small" charset="0"/>
            </a:endParaRPr>
          </a:p>
        </p:txBody>
      </p:sp>
      <p:pic>
        <p:nvPicPr>
          <p:cNvPr id="19" name="图片 18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/>
          <a:stretch>
            <a:fillRect/>
          </a:stretch>
        </p:blipFill>
        <p:spPr>
          <a:xfrm flipH="1" flipV="1">
            <a:off x="0" y="2319020"/>
            <a:ext cx="6365875" cy="4538980"/>
          </a:xfrm>
          <a:custGeom>
            <a:avLst/>
            <a:gdLst>
              <a:gd name="connsiteX0" fmla="*/ 6110514 w 6110514"/>
              <a:gd name="connsiteY0" fmla="*/ 4356847 h 4356847"/>
              <a:gd name="connsiteX1" fmla="*/ 1407885 w 6110514"/>
              <a:gd name="connsiteY1" fmla="*/ 4356847 h 4356847"/>
              <a:gd name="connsiteX2" fmla="*/ 1378512 w 6110514"/>
              <a:gd name="connsiteY2" fmla="*/ 4338633 h 4356847"/>
              <a:gd name="connsiteX3" fmla="*/ 0 w 6110514"/>
              <a:gd name="connsiteY3" fmla="*/ 1914660 h 4356847"/>
              <a:gd name="connsiteX4" fmla="*/ 646946 w 6110514"/>
              <a:gd name="connsiteY4" fmla="*/ 158335 h 4356847"/>
              <a:gd name="connsiteX5" fmla="*/ 789725 w 6110514"/>
              <a:gd name="connsiteY5" fmla="*/ 0 h 4356847"/>
              <a:gd name="connsiteX6" fmla="*/ 6110514 w 6110514"/>
              <a:gd name="connsiteY6" fmla="*/ 0 h 435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0514" h="4356847">
                <a:moveTo>
                  <a:pt x="6110514" y="4356847"/>
                </a:moveTo>
                <a:lnTo>
                  <a:pt x="1407885" y="4356847"/>
                </a:lnTo>
                <a:lnTo>
                  <a:pt x="1378512" y="4338633"/>
                </a:lnTo>
                <a:cubicBezTo>
                  <a:pt x="536620" y="3762474"/>
                  <a:pt x="0" y="2890534"/>
                  <a:pt x="0" y="1914660"/>
                </a:cubicBezTo>
                <a:cubicBezTo>
                  <a:pt x="0" y="1264078"/>
                  <a:pt x="238498" y="659688"/>
                  <a:pt x="646946" y="158335"/>
                </a:cubicBezTo>
                <a:lnTo>
                  <a:pt x="789725" y="0"/>
                </a:lnTo>
                <a:lnTo>
                  <a:pt x="6110514" y="0"/>
                </a:lnTo>
                <a:close/>
              </a:path>
            </a:pathLst>
          </a:custGeom>
        </p:spPr>
      </p:pic>
      <p:cxnSp>
        <p:nvCxnSpPr>
          <p:cNvPr id="7" name="直接连接符 6"/>
          <p:cNvCxnSpPr/>
          <p:nvPr/>
        </p:nvCxnSpPr>
        <p:spPr>
          <a:xfrm>
            <a:off x="631904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0" y="854927"/>
            <a:ext cx="10047249" cy="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/>
        </p:nvSpPr>
        <p:spPr>
          <a:xfrm>
            <a:off x="0" y="110"/>
            <a:ext cx="635620" cy="858535"/>
          </a:xfrm>
          <a:custGeom>
            <a:avLst/>
            <a:gdLst>
              <a:gd name="connsiteX0" fmla="*/ 635620 w 635620"/>
              <a:gd name="connsiteY0" fmla="*/ 0 h 858535"/>
              <a:gd name="connsiteX1" fmla="*/ 635620 w 635620"/>
              <a:gd name="connsiteY1" fmla="*/ 858535 h 858535"/>
              <a:gd name="connsiteX2" fmla="*/ 0 w 635620"/>
              <a:gd name="connsiteY2" fmla="*/ 858535 h 858535"/>
              <a:gd name="connsiteX3" fmla="*/ 0 w 635620"/>
              <a:gd name="connsiteY3" fmla="*/ 841887 h 858535"/>
              <a:gd name="connsiteX4" fmla="*/ 81662 w 635620"/>
              <a:gd name="connsiteY4" fmla="*/ 802549 h 858535"/>
              <a:gd name="connsiteX5" fmla="*/ 624832 w 635620"/>
              <a:gd name="connsiteY5" fmla="*/ 70685 h 85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620" h="858535">
                <a:moveTo>
                  <a:pt x="635620" y="0"/>
                </a:moveTo>
                <a:lnTo>
                  <a:pt x="635620" y="858535"/>
                </a:lnTo>
                <a:lnTo>
                  <a:pt x="0" y="858535"/>
                </a:lnTo>
                <a:lnTo>
                  <a:pt x="0" y="841887"/>
                </a:lnTo>
                <a:lnTo>
                  <a:pt x="81662" y="802549"/>
                </a:lnTo>
                <a:cubicBezTo>
                  <a:pt x="357065" y="652941"/>
                  <a:pt x="560104" y="387004"/>
                  <a:pt x="624832" y="70685"/>
                </a:cubicBezTo>
                <a:close/>
              </a:path>
            </a:pathLst>
          </a:custGeom>
          <a:solidFill>
            <a:srgbClr val="2C2E3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3" name="图片 102" descr="背景图案&#10;&#10;描述已自动生成"/>
          <p:cNvPicPr>
            <a:picLocks noChangeAspect="1"/>
          </p:cNvPicPr>
          <p:nvPr>
            <p:ph sz="half" idx="2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2240" y="-156845"/>
            <a:ext cx="4516755" cy="32467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606665" y="532130"/>
            <a:ext cx="212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>
                <a:sym typeface="+mn-ea"/>
              </a:rPr>
              <a:t>WIDROW &amp; </a:t>
            </a:r>
            <a:br>
              <a:rPr lang="en-GB" altLang="en-US">
                <a:sym typeface="+mn-ea"/>
              </a:rPr>
            </a:br>
            <a:r>
              <a:rPr lang="en-GB" altLang="en-US">
                <a:sym typeface="+mn-ea"/>
              </a:rPr>
              <a:t>HOFF</a:t>
            </a:r>
            <a:endParaRPr lang="en-GB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56920" y="13227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altLang="en-GB">
                <a:latin typeface="Calibri" panose="020F0502020204030204" charset="0"/>
                <a:cs typeface="Calibri" panose="020F0502020204030204" charset="0"/>
              </a:rPr>
              <a:t>- 1960: Αναπτύχθηκε</a:t>
            </a:r>
            <a:endParaRPr lang="en-GB" altLang="el-GR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56920" y="595820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altLang="en-GB">
                <a:latin typeface="Calibri" panose="020F0502020204030204" charset="0"/>
                <a:cs typeface="Calibri" panose="020F0502020204030204" charset="0"/>
              </a:rPr>
              <a:t>Δίκτυο που για πρώτη φορά μπορεί να εφαρμοστεί σε πρακτικά προβλήματα.</a:t>
            </a:r>
            <a:endParaRPr lang="el-GR" altLang="en-GB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606665" y="2913380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altLang="en-US" sz="1400" u="sng">
                <a:latin typeface="Sitka Small" charset="0"/>
                <a:cs typeface="Sitka Small" charset="0"/>
              </a:rPr>
              <a:t>ΕΙΣΟΔΟΙ: </a:t>
            </a:r>
            <a:endParaRPr lang="el-GR" altLang="en-US" sz="1400" u="sng">
              <a:latin typeface="Sitka Small" charset="0"/>
              <a:cs typeface="Sitka Small" charset="0"/>
            </a:endParaRPr>
          </a:p>
          <a:p>
            <a:r>
              <a:rPr lang="el-GR" altLang="en-US" sz="1400">
                <a:latin typeface="Sitka Small" charset="0"/>
                <a:cs typeface="Sitka Small" charset="0"/>
              </a:rPr>
              <a:t>	</a:t>
            </a:r>
            <a:br>
              <a:rPr lang="el-GR" altLang="en-US" sz="1400">
                <a:latin typeface="Sitka Small" charset="0"/>
                <a:cs typeface="Sitka Small" charset="0"/>
              </a:rPr>
            </a:br>
            <a:r>
              <a:rPr lang="el-GR" altLang="en-US" sz="1400">
                <a:latin typeface="Sitka Small" charset="0"/>
                <a:cs typeface="Sitka Small" charset="0"/>
              </a:rPr>
              <a:t>Τα πρότυπα εισόδου με τις αντίστοιχες επιθυμητές εξόδους</a:t>
            </a:r>
            <a:endParaRPr lang="el-GR" altLang="en-US" sz="1400">
              <a:latin typeface="Sitka Small" charset="0"/>
              <a:cs typeface="Sitka Small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029450" y="4679950"/>
            <a:ext cx="4523740" cy="15354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667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Όσο δεν ικανοποιείται η συνθήκη τερματισμού</a:t>
            </a:r>
            <a:endParaRPr lang="en-US" altLang="zh-CN" sz="1200">
              <a:latin typeface="Sitka Small" charset="0"/>
              <a:ea typeface="Calibri" panose="020F0502020204030204"/>
              <a:cs typeface="Sitka Small" charset="0"/>
            </a:endParaRPr>
          </a:p>
          <a:p>
            <a:pPr marL="5334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a) Για κάθε πρότυπο</a:t>
            </a:r>
            <a:endParaRPr lang="en-US" altLang="zh-CN" sz="12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8001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i. Υπολογισμός της εξόδου του δικτύου</a:t>
            </a:r>
            <a:endParaRPr lang="en-US" altLang="zh-CN" sz="1200">
              <a:latin typeface="Sitka Small" charset="0"/>
              <a:ea typeface="Calibri" panose="020F0502020204030204"/>
              <a:cs typeface="Sitka Small" charset="0"/>
            </a:endParaRPr>
          </a:p>
          <a:p>
            <a:pPr marL="8001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ii. Εκπαίδευση των βαρών.</a:t>
            </a:r>
            <a:endParaRPr lang="el-GR" altLang="zh-CN" sz="12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</p:txBody>
      </p:sp>
      <p:pic>
        <p:nvPicPr>
          <p:cNvPr id="11" name="Content Placeholder 10" descr="Perceptron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95170" y="2416175"/>
            <a:ext cx="4395470" cy="2351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85750"/>
            <a:ext cx="10515600" cy="1325563"/>
          </a:xfrm>
        </p:spPr>
        <p:txBody>
          <a:bodyPr/>
          <a:p>
            <a:r>
              <a:rPr lang="en-GB" altLang="en-GB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PERCEPTRON</a:t>
            </a:r>
            <a:endParaRPr lang="en-GB" altLang="en-GB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9" name="图片 18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/>
          <a:stretch>
            <a:fillRect/>
          </a:stretch>
        </p:blipFill>
        <p:spPr>
          <a:xfrm flipH="1" flipV="1">
            <a:off x="0" y="2435860"/>
            <a:ext cx="6365875" cy="4538980"/>
          </a:xfrm>
          <a:custGeom>
            <a:avLst/>
            <a:gdLst>
              <a:gd name="connsiteX0" fmla="*/ 6110514 w 6110514"/>
              <a:gd name="connsiteY0" fmla="*/ 4356847 h 4356847"/>
              <a:gd name="connsiteX1" fmla="*/ 1407885 w 6110514"/>
              <a:gd name="connsiteY1" fmla="*/ 4356847 h 4356847"/>
              <a:gd name="connsiteX2" fmla="*/ 1378512 w 6110514"/>
              <a:gd name="connsiteY2" fmla="*/ 4338633 h 4356847"/>
              <a:gd name="connsiteX3" fmla="*/ 0 w 6110514"/>
              <a:gd name="connsiteY3" fmla="*/ 1914660 h 4356847"/>
              <a:gd name="connsiteX4" fmla="*/ 646946 w 6110514"/>
              <a:gd name="connsiteY4" fmla="*/ 158335 h 4356847"/>
              <a:gd name="connsiteX5" fmla="*/ 789725 w 6110514"/>
              <a:gd name="connsiteY5" fmla="*/ 0 h 4356847"/>
              <a:gd name="connsiteX6" fmla="*/ 6110514 w 6110514"/>
              <a:gd name="connsiteY6" fmla="*/ 0 h 435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0514" h="4356847">
                <a:moveTo>
                  <a:pt x="6110514" y="4356847"/>
                </a:moveTo>
                <a:lnTo>
                  <a:pt x="1407885" y="4356847"/>
                </a:lnTo>
                <a:lnTo>
                  <a:pt x="1378512" y="4338633"/>
                </a:lnTo>
                <a:cubicBezTo>
                  <a:pt x="536620" y="3762474"/>
                  <a:pt x="0" y="2890534"/>
                  <a:pt x="0" y="1914660"/>
                </a:cubicBezTo>
                <a:cubicBezTo>
                  <a:pt x="0" y="1264078"/>
                  <a:pt x="238498" y="659688"/>
                  <a:pt x="646946" y="158335"/>
                </a:cubicBezTo>
                <a:lnTo>
                  <a:pt x="789725" y="0"/>
                </a:lnTo>
                <a:lnTo>
                  <a:pt x="6110514" y="0"/>
                </a:lnTo>
                <a:close/>
              </a:path>
            </a:pathLst>
          </a:custGeom>
        </p:spPr>
      </p:pic>
      <p:cxnSp>
        <p:nvCxnSpPr>
          <p:cNvPr id="7" name="直接连接符 6"/>
          <p:cNvCxnSpPr/>
          <p:nvPr/>
        </p:nvCxnSpPr>
        <p:spPr>
          <a:xfrm>
            <a:off x="631904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0" y="854927"/>
            <a:ext cx="10047249" cy="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/>
        </p:nvSpPr>
        <p:spPr>
          <a:xfrm>
            <a:off x="0" y="110"/>
            <a:ext cx="635620" cy="858535"/>
          </a:xfrm>
          <a:custGeom>
            <a:avLst/>
            <a:gdLst>
              <a:gd name="connsiteX0" fmla="*/ 635620 w 635620"/>
              <a:gd name="connsiteY0" fmla="*/ 0 h 858535"/>
              <a:gd name="connsiteX1" fmla="*/ 635620 w 635620"/>
              <a:gd name="connsiteY1" fmla="*/ 858535 h 858535"/>
              <a:gd name="connsiteX2" fmla="*/ 0 w 635620"/>
              <a:gd name="connsiteY2" fmla="*/ 858535 h 858535"/>
              <a:gd name="connsiteX3" fmla="*/ 0 w 635620"/>
              <a:gd name="connsiteY3" fmla="*/ 841887 h 858535"/>
              <a:gd name="connsiteX4" fmla="*/ 81662 w 635620"/>
              <a:gd name="connsiteY4" fmla="*/ 802549 h 858535"/>
              <a:gd name="connsiteX5" fmla="*/ 624832 w 635620"/>
              <a:gd name="connsiteY5" fmla="*/ 70685 h 85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620" h="858535">
                <a:moveTo>
                  <a:pt x="635620" y="0"/>
                </a:moveTo>
                <a:lnTo>
                  <a:pt x="635620" y="858535"/>
                </a:lnTo>
                <a:lnTo>
                  <a:pt x="0" y="858535"/>
                </a:lnTo>
                <a:lnTo>
                  <a:pt x="0" y="841887"/>
                </a:lnTo>
                <a:lnTo>
                  <a:pt x="81662" y="802549"/>
                </a:lnTo>
                <a:cubicBezTo>
                  <a:pt x="357065" y="652941"/>
                  <a:pt x="560104" y="387004"/>
                  <a:pt x="624832" y="70685"/>
                </a:cubicBezTo>
                <a:close/>
              </a:path>
            </a:pathLst>
          </a:custGeom>
          <a:solidFill>
            <a:srgbClr val="2C2E3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3" name="图片 102" descr="背景图案&#10;&#10;描述已自动生成"/>
          <p:cNvPicPr>
            <a:picLocks noChangeAspect="1"/>
          </p:cNvPicPr>
          <p:nvPr>
            <p:ph sz="half" idx="2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7275" y="-156845"/>
            <a:ext cx="4871720" cy="32467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184390" y="532130"/>
            <a:ext cx="2124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>
                <a:latin typeface="Calibri" panose="020F0502020204030204" charset="0"/>
                <a:cs typeface="Calibri" panose="020F0502020204030204" charset="0"/>
              </a:rPr>
              <a:t>FRANK </a:t>
            </a:r>
            <a:br>
              <a:rPr lang="en-GB" altLang="en-US">
                <a:latin typeface="Calibri" panose="020F0502020204030204" charset="0"/>
                <a:cs typeface="Calibri" panose="020F0502020204030204" charset="0"/>
              </a:rPr>
            </a:br>
            <a:r>
              <a:rPr lang="en-GB" altLang="en-US">
                <a:latin typeface="Calibri" panose="020F0502020204030204" charset="0"/>
                <a:cs typeface="Calibri" panose="020F0502020204030204" charset="0"/>
              </a:rPr>
              <a:t>ROSENBLATT</a:t>
            </a:r>
            <a:endParaRPr lang="en-GB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56920" y="132270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altLang="en-GB">
                <a:latin typeface="Calibri" panose="020F0502020204030204" charset="0"/>
                <a:cs typeface="Calibri" panose="020F0502020204030204" charset="0"/>
              </a:rPr>
              <a:t>- 1957: Ανάπτυξη στο Αεροναυτικό Εργαστήριο του Κορνέλλ.</a:t>
            </a:r>
            <a:endParaRPr lang="el-GR" altLang="en-GB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677785" y="545528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altLang="en-GB">
                <a:latin typeface="Calibri" panose="020F0502020204030204" charset="0"/>
                <a:cs typeface="Calibri" panose="020F0502020204030204" charset="0"/>
              </a:rPr>
              <a:t>-1969: </a:t>
            </a:r>
            <a:r>
              <a:rPr lang="en-GB" altLang="en-GB">
                <a:latin typeface="Calibri" panose="020F0502020204030204" charset="0"/>
                <a:cs typeface="Calibri" panose="020F0502020204030204" charset="0"/>
              </a:rPr>
              <a:t>Minsky &amp; Papert: </a:t>
            </a:r>
            <a:r>
              <a:rPr lang="el-GR" altLang="en-GB">
                <a:latin typeface="Calibri" panose="020F0502020204030204" charset="0"/>
                <a:cs typeface="Calibri" panose="020F0502020204030204" charset="0"/>
              </a:rPr>
              <a:t>Απόδειξη πως δεν μπορούν να λύσουν προβλήματα που αφορούν μη γραμμικά διαχωρίσιμα πρότυπα.</a:t>
            </a:r>
            <a:endParaRPr lang="el-GR" altLang="en-GB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56920" y="55822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l-GR">
                <a:latin typeface="Calibri" panose="020F0502020204030204" charset="0"/>
                <a:cs typeface="Calibri" panose="020F0502020204030204" charset="0"/>
              </a:rPr>
              <a:t>-1958</a:t>
            </a:r>
            <a:r>
              <a:rPr lang="el-GR" altLang="en-GB">
                <a:latin typeface="Calibri" panose="020F0502020204030204" charset="0"/>
                <a:cs typeface="Calibri" panose="020F0502020204030204" charset="0"/>
              </a:rPr>
              <a:t>: Προτάθηκε ως μηχανισμός που μπορεί να εκπαιδευτεί στην κατηγοριοποίηση προτύπων.</a:t>
            </a:r>
            <a:endParaRPr lang="el-GR" altLang="en-GB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029450" y="1604010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altLang="en-US" sz="1400" u="sng">
                <a:latin typeface="Sitka Small" charset="0"/>
                <a:cs typeface="Sitka Small" charset="0"/>
              </a:rPr>
              <a:t>ΕΙΣΟΔΟΙ: </a:t>
            </a:r>
            <a:endParaRPr lang="el-GR" altLang="en-US" sz="1400" u="sng">
              <a:latin typeface="Sitka Small" charset="0"/>
              <a:cs typeface="Sitka Small" charset="0"/>
            </a:endParaRPr>
          </a:p>
          <a:p>
            <a:r>
              <a:rPr lang="el-GR" altLang="en-US" sz="1400">
                <a:latin typeface="Sitka Small" charset="0"/>
                <a:cs typeface="Sitka Small" charset="0"/>
              </a:rPr>
              <a:t>	</a:t>
            </a:r>
            <a:br>
              <a:rPr lang="el-GR" altLang="en-US" sz="1400">
                <a:latin typeface="Sitka Small" charset="0"/>
                <a:cs typeface="Sitka Small" charset="0"/>
              </a:rPr>
            </a:br>
            <a:r>
              <a:rPr lang="el-GR" altLang="en-US" sz="1400">
                <a:latin typeface="Sitka Small" charset="0"/>
                <a:cs typeface="Sitka Small" charset="0"/>
              </a:rPr>
              <a:t>Τα πρότυπα εισόδου με τις αντίστοιχες επιθυμητές εξόδους</a:t>
            </a:r>
            <a:endParaRPr lang="el-GR" altLang="en-US" sz="1400">
              <a:latin typeface="Sitka Small" charset="0"/>
              <a:cs typeface="Sitka Small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795135" y="2898140"/>
            <a:ext cx="6096000" cy="1660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667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 Όσο δεν ικανοποιείται η συνθήκη τερματισμού</a:t>
            </a:r>
            <a:endParaRPr lang="en-US" altLang="zh-CN" sz="1200">
              <a:latin typeface="Sitka Small" charset="0"/>
              <a:ea typeface="Calibri" panose="020F0502020204030204"/>
              <a:cs typeface="Sitka Small" charset="0"/>
            </a:endParaRPr>
          </a:p>
          <a:p>
            <a:pPr marL="5334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a) Για κάθε πρότυπο</a:t>
            </a:r>
            <a:endParaRPr lang="en-US" altLang="zh-CN" sz="1200">
              <a:latin typeface="Sitka Small" charset="0"/>
              <a:ea typeface="Calibri" panose="020F0502020204030204"/>
              <a:cs typeface="Sitka Small" charset="0"/>
            </a:endParaRPr>
          </a:p>
          <a:p>
            <a:pPr marL="8001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i. Υπολογισμός της εξόδου του δικτύου</a:t>
            </a:r>
            <a:endParaRPr lang="en-US" altLang="zh-CN" sz="1200">
              <a:latin typeface="Sitka Small" charset="0"/>
              <a:ea typeface="Calibri" panose="020F0502020204030204"/>
              <a:cs typeface="Sitka Small" charset="0"/>
            </a:endParaRPr>
          </a:p>
          <a:p>
            <a:pPr marL="8001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ii. Αν (πραγματική έξοδος != επιθυμητή έξοδο)</a:t>
            </a:r>
            <a:endParaRPr lang="en-US" altLang="zh-CN" sz="1200">
              <a:latin typeface="Sitka Small" charset="0"/>
              <a:ea typeface="Calibri" panose="020F0502020204030204"/>
              <a:cs typeface="Sitka Small" charset="0"/>
            </a:endParaRPr>
          </a:p>
          <a:p>
            <a:pPr marL="10668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2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1. Εκπαίδευση των βαρών.</a:t>
            </a:r>
            <a:r>
              <a:rPr lang="en-US" altLang="zh-CN" sz="1200" i="1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 </a:t>
            </a:r>
            <a:endParaRPr lang="en-US" altLang="zh-CN" sz="1200" i="1">
              <a:latin typeface="Sitka Small" charset="0"/>
              <a:ea typeface="Calibri" panose="020F0502020204030204"/>
              <a:cs typeface="Sitka Small" charset="0"/>
            </a:endParaRPr>
          </a:p>
          <a:p>
            <a:pPr marL="0" indent="0">
              <a:buNone/>
            </a:pPr>
            <a:endParaRPr lang="en-US" altLang="zh-CN" sz="1200" i="1">
              <a:latin typeface="Sitka Small" charset="0"/>
              <a:ea typeface="Calibri" panose="020F0502020204030204"/>
              <a:cs typeface="Sitka Small" charset="0"/>
            </a:endParaRPr>
          </a:p>
        </p:txBody>
      </p:sp>
      <p:pic>
        <p:nvPicPr>
          <p:cNvPr id="12" name="Content Placeholder 11" descr="Perceptron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10740" y="2348865"/>
            <a:ext cx="413131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GB">
                <a:solidFill>
                  <a:schemeClr val="tx1"/>
                </a:solidFill>
                <a:latin typeface="Sitka Small" charset="0"/>
                <a:cs typeface="Sitka Small" charset="0"/>
              </a:rPr>
              <a:t>Multi-Layer Perceptron</a:t>
            </a:r>
            <a:endParaRPr lang="en-GB" altLang="en-GB">
              <a:solidFill>
                <a:schemeClr val="tx1"/>
              </a:solidFill>
              <a:latin typeface="Sitka Small" charset="0"/>
              <a:cs typeface="Sitka Small" charset="0"/>
            </a:endParaRPr>
          </a:p>
        </p:txBody>
      </p:sp>
      <p:pic>
        <p:nvPicPr>
          <p:cNvPr id="19" name="图片 18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/>
          <a:stretch>
            <a:fillRect/>
          </a:stretch>
        </p:blipFill>
        <p:spPr>
          <a:xfrm flipH="1" flipV="1">
            <a:off x="0" y="2501153"/>
            <a:ext cx="6110514" cy="4356847"/>
          </a:xfrm>
          <a:custGeom>
            <a:avLst/>
            <a:gdLst>
              <a:gd name="connsiteX0" fmla="*/ 6110514 w 6110514"/>
              <a:gd name="connsiteY0" fmla="*/ 4356847 h 4356847"/>
              <a:gd name="connsiteX1" fmla="*/ 1407885 w 6110514"/>
              <a:gd name="connsiteY1" fmla="*/ 4356847 h 4356847"/>
              <a:gd name="connsiteX2" fmla="*/ 1378512 w 6110514"/>
              <a:gd name="connsiteY2" fmla="*/ 4338633 h 4356847"/>
              <a:gd name="connsiteX3" fmla="*/ 0 w 6110514"/>
              <a:gd name="connsiteY3" fmla="*/ 1914660 h 4356847"/>
              <a:gd name="connsiteX4" fmla="*/ 646946 w 6110514"/>
              <a:gd name="connsiteY4" fmla="*/ 158335 h 4356847"/>
              <a:gd name="connsiteX5" fmla="*/ 789725 w 6110514"/>
              <a:gd name="connsiteY5" fmla="*/ 0 h 4356847"/>
              <a:gd name="connsiteX6" fmla="*/ 6110514 w 6110514"/>
              <a:gd name="connsiteY6" fmla="*/ 0 h 435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0514" h="4356847">
                <a:moveTo>
                  <a:pt x="6110514" y="4356847"/>
                </a:moveTo>
                <a:lnTo>
                  <a:pt x="1407885" y="4356847"/>
                </a:lnTo>
                <a:lnTo>
                  <a:pt x="1378512" y="4338633"/>
                </a:lnTo>
                <a:cubicBezTo>
                  <a:pt x="536620" y="3762474"/>
                  <a:pt x="0" y="2890534"/>
                  <a:pt x="0" y="1914660"/>
                </a:cubicBezTo>
                <a:cubicBezTo>
                  <a:pt x="0" y="1264078"/>
                  <a:pt x="238498" y="659688"/>
                  <a:pt x="646946" y="158335"/>
                </a:cubicBezTo>
                <a:lnTo>
                  <a:pt x="789725" y="0"/>
                </a:lnTo>
                <a:lnTo>
                  <a:pt x="6110514" y="0"/>
                </a:lnTo>
                <a:close/>
              </a:path>
            </a:pathLst>
          </a:custGeom>
        </p:spPr>
      </p:pic>
      <p:cxnSp>
        <p:nvCxnSpPr>
          <p:cNvPr id="7" name="直接连接符 6"/>
          <p:cNvCxnSpPr/>
          <p:nvPr/>
        </p:nvCxnSpPr>
        <p:spPr>
          <a:xfrm>
            <a:off x="631904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0" y="854927"/>
            <a:ext cx="10047249" cy="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/>
        </p:nvSpPr>
        <p:spPr>
          <a:xfrm>
            <a:off x="0" y="110"/>
            <a:ext cx="635620" cy="858535"/>
          </a:xfrm>
          <a:custGeom>
            <a:avLst/>
            <a:gdLst>
              <a:gd name="connsiteX0" fmla="*/ 635620 w 635620"/>
              <a:gd name="connsiteY0" fmla="*/ 0 h 858535"/>
              <a:gd name="connsiteX1" fmla="*/ 635620 w 635620"/>
              <a:gd name="connsiteY1" fmla="*/ 858535 h 858535"/>
              <a:gd name="connsiteX2" fmla="*/ 0 w 635620"/>
              <a:gd name="connsiteY2" fmla="*/ 858535 h 858535"/>
              <a:gd name="connsiteX3" fmla="*/ 0 w 635620"/>
              <a:gd name="connsiteY3" fmla="*/ 841887 h 858535"/>
              <a:gd name="connsiteX4" fmla="*/ 81662 w 635620"/>
              <a:gd name="connsiteY4" fmla="*/ 802549 h 858535"/>
              <a:gd name="connsiteX5" fmla="*/ 624832 w 635620"/>
              <a:gd name="connsiteY5" fmla="*/ 70685 h 85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620" h="858535">
                <a:moveTo>
                  <a:pt x="635620" y="0"/>
                </a:moveTo>
                <a:lnTo>
                  <a:pt x="635620" y="858535"/>
                </a:lnTo>
                <a:lnTo>
                  <a:pt x="0" y="858535"/>
                </a:lnTo>
                <a:lnTo>
                  <a:pt x="0" y="841887"/>
                </a:lnTo>
                <a:lnTo>
                  <a:pt x="81662" y="802549"/>
                </a:lnTo>
                <a:cubicBezTo>
                  <a:pt x="357065" y="652941"/>
                  <a:pt x="560104" y="387004"/>
                  <a:pt x="624832" y="70685"/>
                </a:cubicBezTo>
                <a:close/>
              </a:path>
            </a:pathLst>
          </a:custGeom>
          <a:solidFill>
            <a:srgbClr val="2C2E3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rcRect t="63258" r="28455"/>
          <a:stretch>
            <a:fillRect/>
          </a:stretch>
        </p:blipFill>
        <p:spPr>
          <a:xfrm>
            <a:off x="7097493" y="0"/>
            <a:ext cx="5094507" cy="2616311"/>
          </a:xfrm>
          <a:custGeom>
            <a:avLst/>
            <a:gdLst>
              <a:gd name="connsiteX0" fmla="*/ 0 w 5094507"/>
              <a:gd name="connsiteY0" fmla="*/ 0 h 2616311"/>
              <a:gd name="connsiteX1" fmla="*/ 5094507 w 5094507"/>
              <a:gd name="connsiteY1" fmla="*/ 0 h 2616311"/>
              <a:gd name="connsiteX2" fmla="*/ 5094507 w 5094507"/>
              <a:gd name="connsiteY2" fmla="*/ 2616311 h 2616311"/>
              <a:gd name="connsiteX3" fmla="*/ 0 w 5094507"/>
              <a:gd name="connsiteY3" fmla="*/ 2616311 h 261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4507" h="2616311">
                <a:moveTo>
                  <a:pt x="0" y="0"/>
                </a:moveTo>
                <a:lnTo>
                  <a:pt x="5094507" y="0"/>
                </a:lnTo>
                <a:lnTo>
                  <a:pt x="5094507" y="2616311"/>
                </a:lnTo>
                <a:lnTo>
                  <a:pt x="0" y="2616311"/>
                </a:lnTo>
                <a:close/>
              </a:path>
            </a:pathLst>
          </a:custGeom>
        </p:spPr>
      </p:pic>
      <p:sp>
        <p:nvSpPr>
          <p:cNvPr id="18" name="Text Box 17"/>
          <p:cNvSpPr txBox="1"/>
          <p:nvPr/>
        </p:nvSpPr>
        <p:spPr>
          <a:xfrm>
            <a:off x="8001000" y="57245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altLang="en-GB">
                <a:latin typeface="Calibri" panose="020F0502020204030204" charset="0"/>
                <a:cs typeface="Calibri" panose="020F0502020204030204" charset="0"/>
                <a:sym typeface="+mn-ea"/>
              </a:rPr>
              <a:t>Καθολικοί Προσεγγιστές (</a:t>
            </a:r>
            <a:r>
              <a:rPr lang="en-GB" altLang="en-GB">
                <a:latin typeface="Calibri" panose="020F0502020204030204" charset="0"/>
                <a:cs typeface="Calibri" panose="020F0502020204030204" charset="0"/>
                <a:sym typeface="+mn-ea"/>
              </a:rPr>
              <a:t>Universal Approximatars)</a:t>
            </a:r>
            <a:endParaRPr lang="el-GR" altLang="en-GB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816850" y="2616200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altLang="en-US" sz="1400" u="sng">
                <a:latin typeface="Sitka Small" charset="0"/>
                <a:cs typeface="Sitka Small" charset="0"/>
              </a:rPr>
              <a:t>ΕΙΣΟΔΟΙ: </a:t>
            </a:r>
            <a:endParaRPr lang="el-GR" altLang="en-US" sz="1400" u="sng">
              <a:latin typeface="Sitka Small" charset="0"/>
              <a:cs typeface="Sitka Small" charset="0"/>
            </a:endParaRPr>
          </a:p>
          <a:p>
            <a:r>
              <a:rPr lang="el-GR" altLang="en-US" sz="1400">
                <a:latin typeface="Sitka Small" charset="0"/>
                <a:cs typeface="Sitka Small" charset="0"/>
              </a:rPr>
              <a:t>	</a:t>
            </a:r>
            <a:br>
              <a:rPr lang="el-GR" altLang="en-US" sz="1400">
                <a:latin typeface="Sitka Small" charset="0"/>
                <a:cs typeface="Sitka Small" charset="0"/>
              </a:rPr>
            </a:br>
            <a:r>
              <a:rPr lang="el-GR" altLang="en-US" sz="1400">
                <a:latin typeface="Sitka Small" charset="0"/>
                <a:cs typeface="Sitka Small" charset="0"/>
              </a:rPr>
              <a:t>Τα πρότυπα εισόδου με τις αντίστοιχες επιθυμητές εξόδους</a:t>
            </a:r>
            <a:endParaRPr lang="el-GR" altLang="en-US" sz="1400">
              <a:latin typeface="Sitka Small" charset="0"/>
              <a:cs typeface="Sitka Small" charset="0"/>
            </a:endParaRPr>
          </a:p>
        </p:txBody>
      </p:sp>
      <p:pic>
        <p:nvPicPr>
          <p:cNvPr id="3" name="Content Placeholder 2" descr="MLP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32865" y="1628140"/>
            <a:ext cx="5783580" cy="40963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GB">
                <a:solidFill>
                  <a:schemeClr val="tx1"/>
                </a:solidFill>
                <a:latin typeface="Sitka Small" charset="0"/>
                <a:cs typeface="Sitka Small" charset="0"/>
              </a:rPr>
              <a:t>MLP</a:t>
            </a:r>
            <a:endParaRPr lang="en-GB" altLang="en-GB">
              <a:solidFill>
                <a:schemeClr val="tx1"/>
              </a:solidFill>
              <a:latin typeface="Sitka Small" charset="0"/>
              <a:cs typeface="Sitka Small" charset="0"/>
            </a:endParaRPr>
          </a:p>
        </p:txBody>
      </p:sp>
      <p:pic>
        <p:nvPicPr>
          <p:cNvPr id="19" name="图片 18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/>
          <a:stretch>
            <a:fillRect/>
          </a:stretch>
        </p:blipFill>
        <p:spPr>
          <a:xfrm flipH="1" flipV="1">
            <a:off x="0" y="2311400"/>
            <a:ext cx="6365875" cy="4828540"/>
          </a:xfrm>
          <a:custGeom>
            <a:avLst/>
            <a:gdLst>
              <a:gd name="connsiteX0" fmla="*/ 6110514 w 6110514"/>
              <a:gd name="connsiteY0" fmla="*/ 4356847 h 4356847"/>
              <a:gd name="connsiteX1" fmla="*/ 1407885 w 6110514"/>
              <a:gd name="connsiteY1" fmla="*/ 4356847 h 4356847"/>
              <a:gd name="connsiteX2" fmla="*/ 1378512 w 6110514"/>
              <a:gd name="connsiteY2" fmla="*/ 4338633 h 4356847"/>
              <a:gd name="connsiteX3" fmla="*/ 0 w 6110514"/>
              <a:gd name="connsiteY3" fmla="*/ 1914660 h 4356847"/>
              <a:gd name="connsiteX4" fmla="*/ 646946 w 6110514"/>
              <a:gd name="connsiteY4" fmla="*/ 158335 h 4356847"/>
              <a:gd name="connsiteX5" fmla="*/ 789725 w 6110514"/>
              <a:gd name="connsiteY5" fmla="*/ 0 h 4356847"/>
              <a:gd name="connsiteX6" fmla="*/ 6110514 w 6110514"/>
              <a:gd name="connsiteY6" fmla="*/ 0 h 435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0514" h="4356847">
                <a:moveTo>
                  <a:pt x="6110514" y="4356847"/>
                </a:moveTo>
                <a:lnTo>
                  <a:pt x="1407885" y="4356847"/>
                </a:lnTo>
                <a:lnTo>
                  <a:pt x="1378512" y="4338633"/>
                </a:lnTo>
                <a:cubicBezTo>
                  <a:pt x="536620" y="3762474"/>
                  <a:pt x="0" y="2890534"/>
                  <a:pt x="0" y="1914660"/>
                </a:cubicBezTo>
                <a:cubicBezTo>
                  <a:pt x="0" y="1264078"/>
                  <a:pt x="238498" y="659688"/>
                  <a:pt x="646946" y="158335"/>
                </a:cubicBezTo>
                <a:lnTo>
                  <a:pt x="789725" y="0"/>
                </a:lnTo>
                <a:lnTo>
                  <a:pt x="6110514" y="0"/>
                </a:lnTo>
                <a:close/>
              </a:path>
            </a:pathLst>
          </a:custGeom>
        </p:spPr>
      </p:pic>
      <p:cxnSp>
        <p:nvCxnSpPr>
          <p:cNvPr id="7" name="直接连接符 6"/>
          <p:cNvCxnSpPr/>
          <p:nvPr/>
        </p:nvCxnSpPr>
        <p:spPr>
          <a:xfrm>
            <a:off x="631904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0" y="854927"/>
            <a:ext cx="10047249" cy="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/>
        </p:nvSpPr>
        <p:spPr>
          <a:xfrm>
            <a:off x="0" y="110"/>
            <a:ext cx="635620" cy="858535"/>
          </a:xfrm>
          <a:custGeom>
            <a:avLst/>
            <a:gdLst>
              <a:gd name="connsiteX0" fmla="*/ 635620 w 635620"/>
              <a:gd name="connsiteY0" fmla="*/ 0 h 858535"/>
              <a:gd name="connsiteX1" fmla="*/ 635620 w 635620"/>
              <a:gd name="connsiteY1" fmla="*/ 858535 h 858535"/>
              <a:gd name="connsiteX2" fmla="*/ 0 w 635620"/>
              <a:gd name="connsiteY2" fmla="*/ 858535 h 858535"/>
              <a:gd name="connsiteX3" fmla="*/ 0 w 635620"/>
              <a:gd name="connsiteY3" fmla="*/ 841887 h 858535"/>
              <a:gd name="connsiteX4" fmla="*/ 81662 w 635620"/>
              <a:gd name="connsiteY4" fmla="*/ 802549 h 858535"/>
              <a:gd name="connsiteX5" fmla="*/ 624832 w 635620"/>
              <a:gd name="connsiteY5" fmla="*/ 70685 h 85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620" h="858535">
                <a:moveTo>
                  <a:pt x="635620" y="0"/>
                </a:moveTo>
                <a:lnTo>
                  <a:pt x="635620" y="858535"/>
                </a:lnTo>
                <a:lnTo>
                  <a:pt x="0" y="858535"/>
                </a:lnTo>
                <a:lnTo>
                  <a:pt x="0" y="841887"/>
                </a:lnTo>
                <a:lnTo>
                  <a:pt x="81662" y="802549"/>
                </a:lnTo>
                <a:cubicBezTo>
                  <a:pt x="357065" y="652941"/>
                  <a:pt x="560104" y="387004"/>
                  <a:pt x="624832" y="70685"/>
                </a:cubicBezTo>
                <a:close/>
              </a:path>
            </a:pathLst>
          </a:custGeom>
          <a:solidFill>
            <a:srgbClr val="2C2E3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291758" y="4194359"/>
            <a:ext cx="371709" cy="371709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rcRect r="4252" b="64813"/>
          <a:stretch>
            <a:fillRect/>
          </a:stretch>
        </p:blipFill>
        <p:spPr>
          <a:xfrm>
            <a:off x="9997174" y="6053564"/>
            <a:ext cx="2194826" cy="804437"/>
          </a:xfrm>
          <a:custGeom>
            <a:avLst/>
            <a:gdLst>
              <a:gd name="connsiteX0" fmla="*/ 0 w 2194826"/>
              <a:gd name="connsiteY0" fmla="*/ 0 h 804437"/>
              <a:gd name="connsiteX1" fmla="*/ 2194826 w 2194826"/>
              <a:gd name="connsiteY1" fmla="*/ 0 h 804437"/>
              <a:gd name="connsiteX2" fmla="*/ 2194826 w 2194826"/>
              <a:gd name="connsiteY2" fmla="*/ 804437 h 804437"/>
              <a:gd name="connsiteX3" fmla="*/ 0 w 2194826"/>
              <a:gd name="connsiteY3" fmla="*/ 804437 h 80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826" h="804437">
                <a:moveTo>
                  <a:pt x="0" y="0"/>
                </a:moveTo>
                <a:lnTo>
                  <a:pt x="2194826" y="0"/>
                </a:lnTo>
                <a:lnTo>
                  <a:pt x="2194826" y="804437"/>
                </a:lnTo>
                <a:lnTo>
                  <a:pt x="0" y="804437"/>
                </a:lnTo>
                <a:close/>
              </a:path>
            </a:pathLst>
          </a:custGeom>
        </p:spPr>
      </p:pic>
      <p:pic>
        <p:nvPicPr>
          <p:cNvPr id="103" name="图片 102" descr="背景图案&#10;&#10;描述已自动生成"/>
          <p:cNvPicPr>
            <a:picLocks noChangeAspect="1"/>
          </p:cNvPicPr>
          <p:nvPr>
            <p:ph sz="half" idx="2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07275" y="-156845"/>
            <a:ext cx="4871720" cy="3246755"/>
          </a:xfrm>
          <a:prstGeom prst="rect">
            <a:avLst/>
          </a:prstGeom>
        </p:spPr>
      </p:pic>
      <p:sp>
        <p:nvSpPr>
          <p:cNvPr id="3" name="Content Placeholder 2"/>
          <p:cNvSpPr/>
          <p:nvPr>
            <p:ph sz="half" idx="1"/>
          </p:nvPr>
        </p:nvSpPr>
        <p:spPr>
          <a:xfrm>
            <a:off x="679450" y="985520"/>
            <a:ext cx="4806950" cy="6154420"/>
          </a:xfrm>
        </p:spPr>
        <p:txBody>
          <a:bodyPr/>
          <a:p>
            <a:pPr marL="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	</a:t>
            </a:r>
            <a:r>
              <a:rPr lang="en-US" altLang="zh-CN" sz="1400" u="sng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ΜΕΘΟΔΟΣ: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2667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l-GR" altLang="en-US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1</a:t>
            </a: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. Αρχικοποίηση του πλήθους των κόμβων που θα χρησιμοποιηθούν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2667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2.Υπολογισμός του πλήθους των τιμών που χρειαζόμαστε για τα βάρη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2667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3.Αρχικοποίηση των βαρών που θα χρησιμοποιηθούν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2667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4.Αρχικοποίηση του ρυθμού μάθησης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2667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5.Αρχικοποίηση κατωφλιού για το σφάλμα εκπαίδευσης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2667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6.Αρχικοποίηση του μέγιστου αριθμού επαναλήψεων - προαιρετικό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2667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7.Όσο δεν ικανοποιείται η συνθήκη τερματισμού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26670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a) Για κάθε πρότυπο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i.Υπολογισμός της εξόδου του δικτύου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ii.Υπολογισμός του σφάλματος του νευρωνικού δικτύου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26670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iii.Εκπαίδευση βαρών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</p:txBody>
      </p:sp>
      <p:cxnSp>
        <p:nvCxnSpPr>
          <p:cNvPr id="8" name="直接连接符 5"/>
          <p:cNvCxnSpPr/>
          <p:nvPr/>
        </p:nvCxnSpPr>
        <p:spPr>
          <a:xfrm>
            <a:off x="5772709" y="1240155"/>
            <a:ext cx="38100" cy="542544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6356985" y="1691005"/>
            <a:ext cx="4064000" cy="4084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l-GR" altLang="en-US" sz="1400" u="sng">
                <a:latin typeface="Sitka Small" charset="0"/>
                <a:cs typeface="Sitka Small" charset="0"/>
              </a:rPr>
              <a:t>ΤΕΡΜΑΤΙΣΜΟΣ: </a:t>
            </a:r>
            <a:endParaRPr lang="el-GR" altLang="en-US" sz="1400" u="sng">
              <a:latin typeface="Sitka Small" charset="0"/>
              <a:cs typeface="Sitka Small" charset="0"/>
            </a:endParaRPr>
          </a:p>
          <a:p>
            <a:pPr marL="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br>
              <a:rPr lang="el-GR" altLang="en-US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</a:b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Η διαδικασία τερματίζει όταν ισχύει μία από τις ακόλουθες συνθήκες: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</a:endParaRPr>
          </a:p>
          <a:p>
            <a:pPr marL="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	</a:t>
            </a:r>
            <a:r>
              <a:rPr lang="el-GR" altLang="en-US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1. </a:t>
            </a: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Αν το σφάλμα εκπαίδευσης μειωθεί κάτω από το προκαθορισμένο κατώφλι ή 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  <a:p>
            <a:pPr marL="0" indent="4572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Sitka Small" charset="0"/>
                <a:ea typeface="Calibri" panose="020F0502020204030204"/>
                <a:cs typeface="Sitka Small" charset="0"/>
                <a:sym typeface="+mn-ea"/>
              </a:rPr>
              <a:t>	2. Αν έχουμε ξεπεράσει τον μέγιστο αριθμό επαναλήψεων - εφόσον αυτός έχει 	οριστεί.</a:t>
            </a:r>
            <a:endParaRPr lang="en-US" altLang="zh-CN" sz="1400">
              <a:latin typeface="Sitka Small" charset="0"/>
              <a:ea typeface="Calibri" panose="020F0502020204030204"/>
              <a:cs typeface="Sitka Small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500731" y="4282069"/>
            <a:ext cx="888381" cy="888381"/>
          </a:xfrm>
          <a:prstGeom prst="ellipse">
            <a:avLst/>
          </a:prstGeom>
          <a:noFill/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8990" y="2336623"/>
            <a:ext cx="6833954" cy="4554830"/>
          </a:xfrm>
          <a:prstGeom prst="rect">
            <a:avLst/>
          </a:prstGeom>
        </p:spPr>
      </p:pic>
      <p:pic>
        <p:nvPicPr>
          <p:cNvPr id="104" name="图片 103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237105"/>
            <a:ext cx="6833870" cy="465391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2"/>
          <a:srcRect t="49604"/>
          <a:stretch>
            <a:fillRect/>
          </a:stretch>
        </p:blipFill>
        <p:spPr>
          <a:xfrm>
            <a:off x="3211054" y="931128"/>
            <a:ext cx="5755123" cy="2903406"/>
          </a:xfrm>
          <a:custGeom>
            <a:avLst/>
            <a:gdLst>
              <a:gd name="connsiteX0" fmla="*/ 0 w 5755123"/>
              <a:gd name="connsiteY0" fmla="*/ 0 h 3834534"/>
              <a:gd name="connsiteX1" fmla="*/ 5755123 w 5755123"/>
              <a:gd name="connsiteY1" fmla="*/ 0 h 3834534"/>
              <a:gd name="connsiteX2" fmla="*/ 5755123 w 5755123"/>
              <a:gd name="connsiteY2" fmla="*/ 3834534 h 3834534"/>
              <a:gd name="connsiteX3" fmla="*/ 0 w 5755123"/>
              <a:gd name="connsiteY3" fmla="*/ 3834534 h 383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5123" h="3834534">
                <a:moveTo>
                  <a:pt x="0" y="0"/>
                </a:moveTo>
                <a:lnTo>
                  <a:pt x="5755123" y="0"/>
                </a:lnTo>
                <a:lnTo>
                  <a:pt x="5755123" y="3834534"/>
                </a:lnTo>
                <a:lnTo>
                  <a:pt x="0" y="3834534"/>
                </a:lnTo>
                <a:close/>
              </a:path>
            </a:pathLst>
          </a:cu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"/>
          <a:srcRect t="50008"/>
          <a:stretch>
            <a:fillRect/>
          </a:stretch>
        </p:blipFill>
        <p:spPr>
          <a:xfrm>
            <a:off x="2584400" y="954570"/>
            <a:ext cx="7023201" cy="3507906"/>
          </a:xfrm>
          <a:custGeom>
            <a:avLst/>
            <a:gdLst>
              <a:gd name="connsiteX0" fmla="*/ 0 w 7023201"/>
              <a:gd name="connsiteY0" fmla="*/ 0 h 4462476"/>
              <a:gd name="connsiteX1" fmla="*/ 7023201 w 7023201"/>
              <a:gd name="connsiteY1" fmla="*/ 0 h 4462476"/>
              <a:gd name="connsiteX2" fmla="*/ 7023201 w 7023201"/>
              <a:gd name="connsiteY2" fmla="*/ 4462476 h 4462476"/>
              <a:gd name="connsiteX3" fmla="*/ 0 w 7023201"/>
              <a:gd name="connsiteY3" fmla="*/ 4462476 h 446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3201" h="4462476">
                <a:moveTo>
                  <a:pt x="0" y="0"/>
                </a:moveTo>
                <a:lnTo>
                  <a:pt x="7023201" y="0"/>
                </a:lnTo>
                <a:lnTo>
                  <a:pt x="7023201" y="4462476"/>
                </a:lnTo>
                <a:lnTo>
                  <a:pt x="0" y="4462476"/>
                </a:lnTo>
                <a:close/>
              </a:path>
            </a:pathLst>
          </a:custGeom>
        </p:spPr>
      </p:pic>
      <p:pic>
        <p:nvPicPr>
          <p:cNvPr id="103" name="图片 102" descr="背景图案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28090" y="0"/>
            <a:ext cx="2363910" cy="1575546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1595740" y="0"/>
            <a:ext cx="0" cy="6858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图片 74"/>
          <p:cNvPicPr>
            <a:picLocks noChangeAspect="1"/>
          </p:cNvPicPr>
          <p:nvPr/>
        </p:nvPicPr>
        <p:blipFill>
          <a:blip r:embed="rId5"/>
          <a:srcRect r="5959" b="44477"/>
          <a:stretch>
            <a:fillRect/>
          </a:stretch>
        </p:blipFill>
        <p:spPr>
          <a:xfrm>
            <a:off x="11595740" y="6380715"/>
            <a:ext cx="596260" cy="477285"/>
          </a:xfrm>
          <a:custGeom>
            <a:avLst/>
            <a:gdLst>
              <a:gd name="connsiteX0" fmla="*/ 0 w 596260"/>
              <a:gd name="connsiteY0" fmla="*/ 0 h 477285"/>
              <a:gd name="connsiteX1" fmla="*/ 596260 w 596260"/>
              <a:gd name="connsiteY1" fmla="*/ 0 h 477285"/>
              <a:gd name="connsiteX2" fmla="*/ 596260 w 596260"/>
              <a:gd name="connsiteY2" fmla="*/ 477285 h 477285"/>
              <a:gd name="connsiteX3" fmla="*/ 0 w 596260"/>
              <a:gd name="connsiteY3" fmla="*/ 477285 h 47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260" h="477285">
                <a:moveTo>
                  <a:pt x="0" y="0"/>
                </a:moveTo>
                <a:lnTo>
                  <a:pt x="596260" y="0"/>
                </a:lnTo>
                <a:lnTo>
                  <a:pt x="596260" y="477285"/>
                </a:lnTo>
                <a:lnTo>
                  <a:pt x="0" y="477285"/>
                </a:lnTo>
                <a:close/>
              </a:path>
            </a:pathLst>
          </a:custGeom>
        </p:spPr>
      </p:pic>
      <p:sp>
        <p:nvSpPr>
          <p:cNvPr id="15" name="椭圆 14"/>
          <p:cNvSpPr/>
          <p:nvPr/>
        </p:nvSpPr>
        <p:spPr>
          <a:xfrm>
            <a:off x="3957093" y="3777743"/>
            <a:ext cx="888381" cy="888381"/>
          </a:xfrm>
          <a:prstGeom prst="ellipse">
            <a:avLst/>
          </a:prstGeom>
          <a:solidFill>
            <a:schemeClr val="bg1"/>
          </a:solidFill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966226" y="1946923"/>
            <a:ext cx="888381" cy="888381"/>
          </a:xfrm>
          <a:prstGeom prst="ellipse">
            <a:avLst/>
          </a:prstGeom>
          <a:solidFill>
            <a:schemeClr val="bg1"/>
          </a:solidFill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434363" y="1946789"/>
            <a:ext cx="888381" cy="888381"/>
          </a:xfrm>
          <a:prstGeom prst="ellipse">
            <a:avLst/>
          </a:prstGeom>
          <a:solidFill>
            <a:schemeClr val="bg1"/>
          </a:solidFill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285901" y="3767484"/>
            <a:ext cx="888381" cy="888381"/>
          </a:xfrm>
          <a:prstGeom prst="ellipse">
            <a:avLst/>
          </a:prstGeom>
          <a:solidFill>
            <a:schemeClr val="bg1"/>
          </a:solidFill>
          <a:ln>
            <a:solidFill>
              <a:srgbClr val="2C2E3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6"/>
          <p:cNvSpPr txBox="1"/>
          <p:nvPr>
            <p:custDataLst>
              <p:tags r:id="rId6"/>
            </p:custDataLst>
          </p:nvPr>
        </p:nvSpPr>
        <p:spPr>
          <a:xfrm>
            <a:off x="1296035" y="2912745"/>
            <a:ext cx="171132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l-GR" altLang="en-US" sz="2000" dirty="0">
                <a:solidFill>
                  <a:schemeClr val="accent1"/>
                </a:solidFill>
                <a:latin typeface="Sitka Small" charset="0"/>
                <a:ea typeface="+mj-ea"/>
                <a:cs typeface="Sitka Small" charset="0"/>
              </a:rPr>
              <a:t>ΙΑΤΡΙΚΟΣ ΤΟΜΕΑΣ</a:t>
            </a:r>
            <a:endParaRPr lang="el-GR" altLang="en-US" sz="2000" dirty="0">
              <a:solidFill>
                <a:schemeClr val="accent1"/>
              </a:solidFill>
              <a:latin typeface="Sitka Small" charset="0"/>
              <a:ea typeface="+mj-ea"/>
              <a:cs typeface="Sitka Small" charset="0"/>
            </a:endParaRPr>
          </a:p>
        </p:txBody>
      </p:sp>
      <p:sp>
        <p:nvSpPr>
          <p:cNvPr id="42" name="文本框 6"/>
          <p:cNvSpPr txBox="1"/>
          <p:nvPr>
            <p:custDataLst>
              <p:tags r:id="rId7"/>
            </p:custDataLst>
          </p:nvPr>
        </p:nvSpPr>
        <p:spPr>
          <a:xfrm>
            <a:off x="3554730" y="4901565"/>
            <a:ext cx="199961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l-GR" altLang="en-US" sz="2000" dirty="0">
                <a:solidFill>
                  <a:schemeClr val="accent1"/>
                </a:solidFill>
                <a:latin typeface="Sitka Small" charset="0"/>
                <a:ea typeface="+mj-ea"/>
                <a:cs typeface="Sitka Small" charset="0"/>
              </a:rPr>
              <a:t>ΣΤΡΑΤΙΩΤΙΚΟΣ ΤΟΜΕΑΣ</a:t>
            </a:r>
            <a:endParaRPr lang="el-GR" altLang="en-US" sz="2000" dirty="0">
              <a:solidFill>
                <a:schemeClr val="accent1"/>
              </a:solidFill>
              <a:latin typeface="Sitka Small" charset="0"/>
              <a:ea typeface="+mj-ea"/>
              <a:cs typeface="Sitka Small" charset="0"/>
            </a:endParaRPr>
          </a:p>
        </p:txBody>
      </p:sp>
      <p:sp>
        <p:nvSpPr>
          <p:cNvPr id="48" name="文本框 6"/>
          <p:cNvSpPr txBox="1"/>
          <p:nvPr>
            <p:custDataLst>
              <p:tags r:id="rId8"/>
            </p:custDataLst>
          </p:nvPr>
        </p:nvSpPr>
        <p:spPr>
          <a:xfrm>
            <a:off x="6955790" y="4806950"/>
            <a:ext cx="187833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l-GR" altLang="en-US" sz="2000" dirty="0">
                <a:solidFill>
                  <a:schemeClr val="accent1"/>
                </a:solidFill>
                <a:latin typeface="Sitka Small" charset="0"/>
                <a:ea typeface="+mj-ea"/>
                <a:cs typeface="Sitka Small" charset="0"/>
              </a:rPr>
              <a:t>ΤΡΑΠΕΖΙΚΟΣ ΤΟΜΕΑΣ</a:t>
            </a:r>
            <a:endParaRPr lang="el-GR" altLang="en-US" sz="2000" dirty="0">
              <a:solidFill>
                <a:schemeClr val="accent1"/>
              </a:solidFill>
              <a:latin typeface="Sitka Small" charset="0"/>
              <a:ea typeface="+mj-ea"/>
              <a:cs typeface="Sitka Small" charset="0"/>
            </a:endParaRPr>
          </a:p>
        </p:txBody>
      </p:sp>
      <p:sp>
        <p:nvSpPr>
          <p:cNvPr id="59" name="文本框 6"/>
          <p:cNvSpPr txBox="1"/>
          <p:nvPr>
            <p:custDataLst>
              <p:tags r:id="rId9"/>
            </p:custDataLst>
          </p:nvPr>
        </p:nvSpPr>
        <p:spPr>
          <a:xfrm>
            <a:off x="9081770" y="3060700"/>
            <a:ext cx="225552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l-GR" altLang="en-US" sz="2000" dirty="0">
                <a:solidFill>
                  <a:schemeClr val="accent1"/>
                </a:solidFill>
                <a:latin typeface="Sitka Small" charset="0"/>
                <a:ea typeface="+mj-ea"/>
                <a:cs typeface="Sitka Small" charset="0"/>
              </a:rPr>
              <a:t>ΤΕΧΝΟΛΟΓΙΚΟΣ  ΤΟΜΕΑΣ</a:t>
            </a:r>
            <a:endParaRPr lang="el-GR" altLang="en-US" sz="2000" dirty="0">
              <a:solidFill>
                <a:schemeClr val="accent1"/>
              </a:solidFill>
              <a:latin typeface="Sitka Small" charset="0"/>
              <a:ea typeface="+mj-ea"/>
              <a:cs typeface="Sitka Small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660775" y="1059815"/>
            <a:ext cx="5083175" cy="2348865"/>
          </a:xfrm>
          <a:prstGeom prst="rect">
            <a:avLst/>
          </a:prstGeom>
          <a:noFill/>
        </p:spPr>
        <p:txBody>
          <a:bodyPr wrap="square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l-GR" altLang="en-US" sz="36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itka Small" charset="0"/>
                <a:cs typeface="Sitka Small" charset="0"/>
              </a:rPr>
              <a:t>ΕΦΑΡΜΟΓΕΣ ΤΕΧΝΗΤΩΝ ΝΕΥΡΩΝΙΚΩΝ ΔΙΚΤΥΩΝ</a:t>
            </a:r>
            <a:endParaRPr lang="el-GR" altLang="en-US" sz="360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Sitka Small" charset="0"/>
              <a:cs typeface="Sitka Small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12700" y="6383764"/>
            <a:ext cx="1206627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l-GR" altLang="en-GB">
                <a:solidFill>
                  <a:schemeClr val="tx1"/>
                </a:solidFill>
                <a:latin typeface="Sitka Small" charset="0"/>
                <a:cs typeface="Sitka Small" charset="0"/>
              </a:rPr>
              <a:t>ΓΕΝΕΤΙΚΟΙ ΑΛΓΟΡΙΘΜΟΙ</a:t>
            </a:r>
            <a:endParaRPr lang="el-GR" altLang="en-GB">
              <a:solidFill>
                <a:schemeClr val="tx1"/>
              </a:solidFill>
              <a:latin typeface="Sitka Small" charset="0"/>
              <a:cs typeface="Sitka Small" charset="0"/>
            </a:endParaRPr>
          </a:p>
        </p:txBody>
      </p:sp>
      <p:pic>
        <p:nvPicPr>
          <p:cNvPr id="19" name="图片 18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/>
          <a:stretch>
            <a:fillRect/>
          </a:stretch>
        </p:blipFill>
        <p:spPr>
          <a:xfrm flipH="1" flipV="1">
            <a:off x="0" y="2372360"/>
            <a:ext cx="6365875" cy="4538980"/>
          </a:xfrm>
          <a:custGeom>
            <a:avLst/>
            <a:gdLst>
              <a:gd name="connsiteX0" fmla="*/ 6110514 w 6110514"/>
              <a:gd name="connsiteY0" fmla="*/ 4356847 h 4356847"/>
              <a:gd name="connsiteX1" fmla="*/ 1407885 w 6110514"/>
              <a:gd name="connsiteY1" fmla="*/ 4356847 h 4356847"/>
              <a:gd name="connsiteX2" fmla="*/ 1378512 w 6110514"/>
              <a:gd name="connsiteY2" fmla="*/ 4338633 h 4356847"/>
              <a:gd name="connsiteX3" fmla="*/ 0 w 6110514"/>
              <a:gd name="connsiteY3" fmla="*/ 1914660 h 4356847"/>
              <a:gd name="connsiteX4" fmla="*/ 646946 w 6110514"/>
              <a:gd name="connsiteY4" fmla="*/ 158335 h 4356847"/>
              <a:gd name="connsiteX5" fmla="*/ 789725 w 6110514"/>
              <a:gd name="connsiteY5" fmla="*/ 0 h 4356847"/>
              <a:gd name="connsiteX6" fmla="*/ 6110514 w 6110514"/>
              <a:gd name="connsiteY6" fmla="*/ 0 h 435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0514" h="4356847">
                <a:moveTo>
                  <a:pt x="6110514" y="4356847"/>
                </a:moveTo>
                <a:lnTo>
                  <a:pt x="1407885" y="4356847"/>
                </a:lnTo>
                <a:lnTo>
                  <a:pt x="1378512" y="4338633"/>
                </a:lnTo>
                <a:cubicBezTo>
                  <a:pt x="536620" y="3762474"/>
                  <a:pt x="0" y="2890534"/>
                  <a:pt x="0" y="1914660"/>
                </a:cubicBezTo>
                <a:cubicBezTo>
                  <a:pt x="0" y="1264078"/>
                  <a:pt x="238498" y="659688"/>
                  <a:pt x="646946" y="158335"/>
                </a:cubicBezTo>
                <a:lnTo>
                  <a:pt x="789725" y="0"/>
                </a:lnTo>
                <a:lnTo>
                  <a:pt x="6110514" y="0"/>
                </a:lnTo>
                <a:close/>
              </a:path>
            </a:pathLst>
          </a:custGeom>
        </p:spPr>
      </p:pic>
      <p:cxnSp>
        <p:nvCxnSpPr>
          <p:cNvPr id="7" name="直接连接符 6"/>
          <p:cNvCxnSpPr/>
          <p:nvPr/>
        </p:nvCxnSpPr>
        <p:spPr>
          <a:xfrm>
            <a:off x="631904" y="0"/>
            <a:ext cx="0" cy="685800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0" y="854927"/>
            <a:ext cx="10047249" cy="0"/>
          </a:xfrm>
          <a:prstGeom prst="line">
            <a:avLst/>
          </a:prstGeom>
          <a:ln>
            <a:solidFill>
              <a:srgbClr val="2C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: 形状 53"/>
          <p:cNvSpPr/>
          <p:nvPr/>
        </p:nvSpPr>
        <p:spPr>
          <a:xfrm>
            <a:off x="0" y="110"/>
            <a:ext cx="635620" cy="858535"/>
          </a:xfrm>
          <a:custGeom>
            <a:avLst/>
            <a:gdLst>
              <a:gd name="connsiteX0" fmla="*/ 635620 w 635620"/>
              <a:gd name="connsiteY0" fmla="*/ 0 h 858535"/>
              <a:gd name="connsiteX1" fmla="*/ 635620 w 635620"/>
              <a:gd name="connsiteY1" fmla="*/ 858535 h 858535"/>
              <a:gd name="connsiteX2" fmla="*/ 0 w 635620"/>
              <a:gd name="connsiteY2" fmla="*/ 858535 h 858535"/>
              <a:gd name="connsiteX3" fmla="*/ 0 w 635620"/>
              <a:gd name="connsiteY3" fmla="*/ 841887 h 858535"/>
              <a:gd name="connsiteX4" fmla="*/ 81662 w 635620"/>
              <a:gd name="connsiteY4" fmla="*/ 802549 h 858535"/>
              <a:gd name="connsiteX5" fmla="*/ 624832 w 635620"/>
              <a:gd name="connsiteY5" fmla="*/ 70685 h 85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620" h="858535">
                <a:moveTo>
                  <a:pt x="635620" y="0"/>
                </a:moveTo>
                <a:lnTo>
                  <a:pt x="635620" y="858535"/>
                </a:lnTo>
                <a:lnTo>
                  <a:pt x="0" y="858535"/>
                </a:lnTo>
                <a:lnTo>
                  <a:pt x="0" y="841887"/>
                </a:lnTo>
                <a:lnTo>
                  <a:pt x="81662" y="802549"/>
                </a:lnTo>
                <a:cubicBezTo>
                  <a:pt x="357065" y="652941"/>
                  <a:pt x="560104" y="387004"/>
                  <a:pt x="624832" y="70685"/>
                </a:cubicBezTo>
                <a:close/>
              </a:path>
            </a:pathLst>
          </a:custGeom>
          <a:solidFill>
            <a:srgbClr val="2C2E38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3" name="图片 102" descr="背景图案&#10;&#10;描述已自动生成"/>
          <p:cNvPicPr>
            <a:picLocks noChangeAspect="1"/>
          </p:cNvPicPr>
          <p:nvPr>
            <p:ph sz="half" idx="2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2240" y="-156845"/>
            <a:ext cx="4516755" cy="32467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606665" y="532130"/>
            <a:ext cx="2124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John Holland</a:t>
            </a:r>
            <a:endParaRPr lang="en-GB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2164715" y="255143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altLang="en-GB">
                <a:latin typeface="Calibri" panose="020F0502020204030204" charset="0"/>
                <a:cs typeface="Calibri" panose="020F0502020204030204" charset="0"/>
              </a:rPr>
              <a:t>- 19</a:t>
            </a:r>
            <a:r>
              <a:rPr lang="en-GB" altLang="el-GR">
                <a:latin typeface="Calibri" panose="020F0502020204030204" charset="0"/>
                <a:cs typeface="Calibri" panose="020F0502020204030204" charset="0"/>
              </a:rPr>
              <a:t>75 </a:t>
            </a:r>
            <a:r>
              <a:rPr lang="el-GR" altLang="en-GB">
                <a:latin typeface="Calibri" panose="020F0502020204030204" charset="0"/>
                <a:cs typeface="Calibri" panose="020F0502020204030204" charset="0"/>
              </a:rPr>
              <a:t>: Αναπτύχθηκε</a:t>
            </a:r>
            <a:r>
              <a:rPr lang="en-GB" altLang="el-GR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l-GR" altLang="el-GR">
                <a:latin typeface="Calibri" panose="020F0502020204030204" charset="0"/>
                <a:cs typeface="Calibri" panose="020F0502020204030204" charset="0"/>
              </a:rPr>
              <a:t>στο Πανεπιστήμιο του </a:t>
            </a:r>
            <a:r>
              <a:rPr lang="en-GB" altLang="el-GR">
                <a:latin typeface="Calibri" panose="020F0502020204030204" charset="0"/>
                <a:cs typeface="Calibri" panose="020F0502020204030204" charset="0"/>
              </a:rPr>
              <a:t>Michigan.</a:t>
            </a:r>
            <a:endParaRPr lang="en-GB" altLang="el-GR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400810" y="540131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altLang="el-GR">
                <a:latin typeface="Calibri" panose="020F0502020204030204" charset="0"/>
                <a:cs typeface="Calibri" panose="020F0502020204030204" charset="0"/>
              </a:rPr>
              <a:t>- Εμπνευσμένοι απο τη Δαρβινική θεωρία της εξέλιξης των ειδών.</a:t>
            </a:r>
            <a:endParaRPr lang="el-GR" altLang="el-GR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61605" y="2982595"/>
            <a:ext cx="3065780" cy="2128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l-GR" altLang="en-GB" b="1" u="sng">
                <a:latin typeface="Calibri" panose="020F0502020204030204" charset="0"/>
                <a:cs typeface="Calibri" panose="020F0502020204030204" charset="0"/>
              </a:rPr>
              <a:t>ΚΥΡΙΕΣ ΑΡΧΕΣ:</a:t>
            </a:r>
            <a:br>
              <a:rPr lang="en-GB">
                <a:latin typeface="Calibri" panose="020F0502020204030204" charset="0"/>
                <a:cs typeface="Calibri" panose="020F0502020204030204" charset="0"/>
              </a:rPr>
            </a:br>
            <a:r>
              <a:rPr lang="en-GB">
                <a:latin typeface="Calibri" panose="020F0502020204030204" charset="0"/>
                <a:cs typeface="Calibri" panose="020F0502020204030204" charset="0"/>
              </a:rPr>
              <a:t>- </a:t>
            </a:r>
            <a:r>
              <a:rPr lang="el-GR">
                <a:latin typeface="Calibri" panose="020F0502020204030204" charset="0"/>
                <a:cs typeface="Calibri" panose="020F0502020204030204" charset="0"/>
              </a:rPr>
              <a:t>Αρχικοποίηση</a:t>
            </a:r>
            <a:br>
              <a:rPr lang="el-GR">
                <a:latin typeface="Calibri" panose="020F0502020204030204" charset="0"/>
                <a:cs typeface="Calibri" panose="020F0502020204030204" charset="0"/>
              </a:rPr>
            </a:br>
            <a:r>
              <a:rPr lang="el-GR">
                <a:latin typeface="Calibri" panose="020F0502020204030204" charset="0"/>
                <a:cs typeface="Calibri" panose="020F0502020204030204" charset="0"/>
              </a:rPr>
              <a:t>- Αξιολόγηση</a:t>
            </a:r>
            <a:endParaRPr lang="el-GR">
              <a:latin typeface="Calibri" panose="020F0502020204030204" charset="0"/>
              <a:cs typeface="Calibri" panose="020F0502020204030204" charset="0"/>
            </a:endParaRPr>
          </a:p>
          <a:p>
            <a:r>
              <a:rPr lang="el-GR">
                <a:latin typeface="Calibri" panose="020F0502020204030204" charset="0"/>
                <a:cs typeface="Calibri" panose="020F0502020204030204" charset="0"/>
              </a:rPr>
              <a:t>- Επιλογή</a:t>
            </a:r>
            <a:br>
              <a:rPr lang="el-GR">
                <a:latin typeface="Calibri" panose="020F0502020204030204" charset="0"/>
                <a:cs typeface="Calibri" panose="020F0502020204030204" charset="0"/>
              </a:rPr>
            </a:br>
            <a:r>
              <a:rPr lang="el-GR">
                <a:latin typeface="Calibri" panose="020F0502020204030204" charset="0"/>
                <a:cs typeface="Calibri" panose="020F0502020204030204" charset="0"/>
              </a:rPr>
              <a:t>- Διασταύρωση</a:t>
            </a:r>
            <a:br>
              <a:rPr lang="el-GR">
                <a:latin typeface="Calibri" panose="020F0502020204030204" charset="0"/>
                <a:cs typeface="Calibri" panose="020F0502020204030204" charset="0"/>
              </a:rPr>
            </a:br>
            <a:r>
              <a:rPr lang="el-GR">
                <a:latin typeface="Calibri" panose="020F0502020204030204" charset="0"/>
                <a:cs typeface="Calibri" panose="020F0502020204030204" charset="0"/>
              </a:rPr>
              <a:t>-Μετάλλαξη</a:t>
            </a:r>
            <a:br>
              <a:rPr lang="el-GR">
                <a:latin typeface="Calibri" panose="020F0502020204030204" charset="0"/>
                <a:cs typeface="Calibri" panose="020F0502020204030204" charset="0"/>
              </a:rPr>
            </a:br>
            <a:r>
              <a:rPr lang="el-GR">
                <a:latin typeface="Calibri" panose="020F0502020204030204" charset="0"/>
                <a:cs typeface="Calibri" panose="020F0502020204030204" charset="0"/>
              </a:rPr>
              <a:t>- Ελιτισμός</a:t>
            </a:r>
            <a:endParaRPr lang="el-GR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0"/>
</p:tagLst>
</file>

<file path=ppt/tags/tag10.xml><?xml version="1.0" encoding="utf-8"?>
<p:tagLst xmlns:p="http://schemas.openxmlformats.org/presentationml/2006/main">
  <p:tag name="PA" val="v5.2.10"/>
</p:tagLst>
</file>

<file path=ppt/tags/tag11.xml><?xml version="1.0" encoding="utf-8"?>
<p:tagLst xmlns:p="http://schemas.openxmlformats.org/presentationml/2006/main">
  <p:tag name="PA" val="v5.2.10"/>
</p:tagLst>
</file>

<file path=ppt/tags/tag12.xml><?xml version="1.0" encoding="utf-8"?>
<p:tagLst xmlns:p="http://schemas.openxmlformats.org/presentationml/2006/main">
  <p:tag name="PA" val="v5.2.10"/>
</p:tagLst>
</file>

<file path=ppt/tags/tag13.xml><?xml version="1.0" encoding="utf-8"?>
<p:tagLst xmlns:p="http://schemas.openxmlformats.org/presentationml/2006/main">
  <p:tag name="KSO_WPP_MARK_KEY" val="03ed132b-44bc-44bd-abb6-7ca6e1f62a38"/>
  <p:tag name="COMMONDATA" val="eyJoZGlkIjoiODM1YWUzZDdkNDU0ODlhNzIwYTJmZGVjNDNkZGI1NjQifQ=="/>
</p:tagLst>
</file>

<file path=ppt/tags/tag2.xml><?xml version="1.0" encoding="utf-8"?>
<p:tagLst xmlns:p="http://schemas.openxmlformats.org/presentationml/2006/main">
  <p:tag name="PA" val="v5.2.10"/>
</p:tagLst>
</file>

<file path=ppt/tags/tag3.xml><?xml version="1.0" encoding="utf-8"?>
<p:tagLst xmlns:p="http://schemas.openxmlformats.org/presentationml/2006/main">
  <p:tag name="PA" val="v5.2.10"/>
</p:tagLst>
</file>

<file path=ppt/tags/tag4.xml><?xml version="1.0" encoding="utf-8"?>
<p:tagLst xmlns:p="http://schemas.openxmlformats.org/presentationml/2006/main">
  <p:tag name="PA" val="v5.2.10"/>
</p:tagLst>
</file>

<file path=ppt/tags/tag5.xml><?xml version="1.0" encoding="utf-8"?>
<p:tagLst xmlns:p="http://schemas.openxmlformats.org/presentationml/2006/main">
  <p:tag name="PA" val="v5.2.10"/>
</p:tagLst>
</file>

<file path=ppt/tags/tag6.xml><?xml version="1.0" encoding="utf-8"?>
<p:tagLst xmlns:p="http://schemas.openxmlformats.org/presentationml/2006/main">
  <p:tag name="PA" val="v5.2.10"/>
</p:tagLst>
</file>

<file path=ppt/tags/tag7.xml><?xml version="1.0" encoding="utf-8"?>
<p:tagLst xmlns:p="http://schemas.openxmlformats.org/presentationml/2006/main">
  <p:tag name="PA" val="v5.2.10"/>
</p:tagLst>
</file>

<file path=ppt/tags/tag8.xml><?xml version="1.0" encoding="utf-8"?>
<p:tagLst xmlns:p="http://schemas.openxmlformats.org/presentationml/2006/main">
  <p:tag name="PA" val="v5.2.10"/>
</p:tagLst>
</file>

<file path=ppt/tags/tag9.xml><?xml version="1.0" encoding="utf-8"?>
<p:tagLst xmlns:p="http://schemas.openxmlformats.org/presentationml/2006/main">
  <p:tag name="PA" val="v5.2.1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2E38"/>
      </a:accent1>
      <a:accent2>
        <a:srgbClr val="F06656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商务风01">
      <a:majorFont>
        <a:latin typeface="Hubot-Sans Black Wide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C2E38"/>
    </a:accent1>
    <a:accent2>
      <a:srgbClr val="F06656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C2E38"/>
    </a:accent1>
    <a:accent2>
      <a:srgbClr val="F06656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C2E38"/>
    </a:accent1>
    <a:accent2>
      <a:srgbClr val="F06656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C2E38"/>
    </a:accent1>
    <a:accent2>
      <a:srgbClr val="F06656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C2E38"/>
    </a:accent1>
    <a:accent2>
      <a:srgbClr val="F06656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C2E38"/>
    </a:accent1>
    <a:accent2>
      <a:srgbClr val="F06656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C2E38"/>
    </a:accent1>
    <a:accent2>
      <a:srgbClr val="F06656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C2E38"/>
    </a:accent1>
    <a:accent2>
      <a:srgbClr val="F06656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C2E38"/>
    </a:accent1>
    <a:accent2>
      <a:srgbClr val="F06656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C2E38"/>
    </a:accent1>
    <a:accent2>
      <a:srgbClr val="F06656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2C2E38"/>
    </a:accent1>
    <a:accent2>
      <a:srgbClr val="F06656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2493</Words>
  <Application>WPS Presentation</Application>
  <PresentationFormat>宽屏</PresentationFormat>
  <Paragraphs>114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Gilroy</vt:lpstr>
      <vt:lpstr>Sitka Small</vt:lpstr>
      <vt:lpstr>Calibri</vt:lpstr>
      <vt:lpstr>Calibri</vt:lpstr>
      <vt:lpstr>Wingdings</vt:lpstr>
      <vt:lpstr>Microsoft YaHei</vt:lpstr>
      <vt:lpstr>Arial Unicode MS</vt:lpstr>
      <vt:lpstr>Hubot-Sans Black Wide</vt:lpstr>
      <vt:lpstr>Office 主题​​</vt:lpstr>
      <vt:lpstr>PowerPoint 演示文稿</vt:lpstr>
      <vt:lpstr>PowerPoint 演示文稿</vt:lpstr>
      <vt:lpstr>ΤΕΧΝΗΤΟΣ ΝΕΥΡΩΝΑΣ</vt:lpstr>
      <vt:lpstr>ADaptive LINear Element</vt:lpstr>
      <vt:lpstr>PERCEPTRON</vt:lpstr>
      <vt:lpstr>Multi-Layer Perceptron</vt:lpstr>
      <vt:lpstr>MLP</vt:lpstr>
      <vt:lpstr>PowerPoint 演示文稿</vt:lpstr>
      <vt:lpstr>ΓΕΝΕΤΙΚΟΙ ΑΛΓΟΡΙΘΜΟΙ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WPS_1672664667</cp:lastModifiedBy>
  <cp:revision>570</cp:revision>
  <dcterms:created xsi:type="dcterms:W3CDTF">2022-06-27T07:27:00Z</dcterms:created>
  <dcterms:modified xsi:type="dcterms:W3CDTF">2024-10-17T14:35:22Z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768A9D1674DB442481AD58D7D76331FA_11</vt:lpwstr>
  </property>
  <property fmtid="{D5CDD505-2E9C-101B-9397-08002B2CF9AE}" pid="3" name="KSOProductBuildVer">
    <vt:lpwstr>2057-12.2.0.18283</vt:lpwstr>
  </property>
</Properties>
</file>